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76" r:id="rId4"/>
    <p:sldId id="258" r:id="rId5"/>
    <p:sldId id="260" r:id="rId6"/>
    <p:sldId id="263" r:id="rId7"/>
    <p:sldId id="277" r:id="rId8"/>
    <p:sldId id="262" r:id="rId9"/>
    <p:sldId id="264" r:id="rId10"/>
    <p:sldId id="265" r:id="rId11"/>
    <p:sldId id="278" r:id="rId12"/>
    <p:sldId id="266" r:id="rId13"/>
    <p:sldId id="267" r:id="rId14"/>
    <p:sldId id="268" r:id="rId15"/>
    <p:sldId id="279" r:id="rId16"/>
    <p:sldId id="269" r:id="rId17"/>
    <p:sldId id="270" r:id="rId18"/>
    <p:sldId id="271" r:id="rId19"/>
    <p:sldId id="273" r:id="rId20"/>
    <p:sldId id="274" r:id="rId21"/>
    <p:sldId id="272" r:id="rId22"/>
    <p:sldId id="280" r:id="rId23"/>
    <p:sldId id="275" r:id="rId24"/>
    <p:sldId id="281" r:id="rId25"/>
    <p:sldId id="282" r:id="rId26"/>
    <p:sldId id="283" r:id="rId27"/>
    <p:sldId id="285" r:id="rId28"/>
    <p:sldId id="284" r:id="rId29"/>
    <p:sldId id="286" r:id="rId30"/>
    <p:sldId id="289" r:id="rId31"/>
    <p:sldId id="290" r:id="rId32"/>
    <p:sldId id="287" r:id="rId33"/>
    <p:sldId id="288" r:id="rId34"/>
    <p:sldId id="291" r:id="rId35"/>
    <p:sldId id="292" r:id="rId3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2.jpeg>
</file>

<file path=ppt/media/image3.jpeg>
</file>

<file path=ppt/media/image4.png>
</file>

<file path=ppt/media/image5.tif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AC344-5CED-4B45-9193-EC66BEBA810C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C03117-DBAD-1343-B4CE-DA0C08C6BD01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5527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03117-DBAD-1343-B4CE-DA0C08C6BD01}" type="slidenum">
              <a:rPr lang="en-JP" smtClean="0"/>
              <a:t>6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198486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4F16-A5FA-DA48-B0D0-FDCD838BA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7862D-09DC-AF45-B566-158D499E5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3B516-123C-C84F-AC9E-66697D6AC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A309A-B1D4-D340-93B2-B7B624B10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22C07-099D-4047-8372-5F50BA8D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53799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8B61-9199-C947-B9E3-6CA8E348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EE7F5-4C51-DA48-AE6E-99B83E2D6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6B375-06B8-FC4D-BBD0-B0A966C13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22CF4-5E38-4E47-8E02-64CDD7003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ACF8-6B38-7848-844B-E4B00B37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8621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97926B-0D0B-A64F-B250-F8FC027EF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F9593-4A3F-1641-BA43-DCAA34250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F1FD7-9F28-2E4D-8027-55704B33E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6C279-BA77-5946-9AB2-2F03EE860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B1D2-D107-654C-9977-68F95553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4813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D2DE0-0D49-7E46-A5BD-855A8B6D9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4053-F0D1-EE4F-B0E0-EAF86BD9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39362-22AD-9C43-BD0F-8DCB3319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698F2-6392-4C46-92CB-9A8F1AF7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DC454-4334-694B-A5E2-AEEB6E2C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3679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CBCF-BDF8-2845-A473-E8FC3265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A49B-98CD-684E-B593-0B9D074B7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96185-E99D-3A43-A3C7-5FA005432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59652-3069-514B-BA7F-9CB644F7A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F0E68-62EE-4243-BB2C-604437498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0161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2994-4BB6-974D-8CFC-90116308D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B4E50-7FC6-DC4F-8B20-B2E214E135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98B47-896B-4943-87C2-7BFD12A983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35770-3045-8E43-BFA9-29B3942AB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A6BED-852B-EF45-B725-8770CF44D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50A5D-18AF-3A4B-B442-C12143BE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11975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93201-A8F2-1645-96A7-23E069C1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1678D-1718-CF4D-9E9B-3534E0CD2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8ADDC-58DC-C745-9852-B48B32801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D1B789-210E-F446-9432-2045197B6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22B006-1721-214D-867C-E469E0A60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C6F642-D261-614A-B1D3-727E2761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9979D5-6CDD-5649-894C-4BD2BFD67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8DCA5B-3AFF-484A-849B-E6C71DAA9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94863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C1917-7785-D24E-BF30-310A47A2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209BF9-F788-F344-84EE-9D31D0A7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D30C1-2F41-424C-AE7F-72A911ED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27855-10B3-EF47-B4D4-30D2BAE3B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57216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1DA52B-0DB7-1C40-82EF-44FCC9E1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94EBCF-A02F-B74A-B20B-2769ED27A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CB49C-C2B5-BD47-A0BD-2F30450A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106612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AAFB3-FD32-514F-A7F9-6DF11C13B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011B6-5F9F-434A-BB54-D3965658A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CC662-24E3-1D44-8990-9C53AC40E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76194-0B28-2843-B419-6D3580B0F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3D235-84DA-7F4F-834A-00A791EC0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E7122-05CF-4741-9563-768FEEEE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9624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B5E5-FE15-0642-945C-35CAD5A52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CA144F-2233-BC46-9EE0-807891996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EAA7A-7A65-DE4F-A7D1-8952234EB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05CA2-34B2-2E4D-8B70-4F720CDA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2F7AD-5590-8E40-84E1-9A4E6E552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8E9B9-F117-AA4A-9D0C-B992A53D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8766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D18E10-5E65-794F-B1B6-D98210647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7BA15-F1A4-6A4A-84CC-8B46EC9FE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95F8D-3BAD-0748-9E7E-EA82B6DD4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22A0B-405C-4D49-8A8C-39510CA0F4B5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C393-6B03-4143-84F8-5A9C87C8C7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0972F-97B1-1E44-92E7-98169C570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78089-4E43-294E-A44C-782731FC1FF8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65863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AD0D8-0EA4-CA4A-9E30-489887F9FA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/>
              <a:t>Introduction to Databases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1805A-63A4-1244-A904-69F6EECFA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/>
              <a:t>By</a:t>
            </a:r>
          </a:p>
          <a:p>
            <a:r>
              <a:rPr lang="en-JP"/>
              <a:t>Rage Uday Kiran</a:t>
            </a:r>
          </a:p>
        </p:txBody>
      </p:sp>
    </p:spTree>
    <p:extLst>
      <p:ext uri="{BB962C8B-B14F-4D97-AF65-F5344CB8AC3E}">
        <p14:creationId xmlns:p14="http://schemas.microsoft.com/office/powerpoint/2010/main" val="390435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0D7A-1D65-C64F-AEC6-37AB9704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5464B-561E-BA49-A374-ECEAFE88B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Databases store/point data using indexes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B87B7E-CFE9-9541-92FB-1B477E0369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446864"/>
              </p:ext>
            </p:extLst>
          </p:nvPr>
        </p:nvGraphicFramePr>
        <p:xfrm>
          <a:off x="3014905" y="2879887"/>
          <a:ext cx="4385731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334383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3A952D-E747-EC4F-B815-78F5A2A121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399552"/>
              </p:ext>
            </p:extLst>
          </p:nvPr>
        </p:nvGraphicFramePr>
        <p:xfrm>
          <a:off x="3014905" y="5153660"/>
          <a:ext cx="4385731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334383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7336CC-EBAA-DD4E-A9A5-09C67A1EE901}"/>
              </a:ext>
            </a:extLst>
          </p:cNvPr>
          <p:cNvSpPr/>
          <p:nvPr/>
        </p:nvSpPr>
        <p:spPr>
          <a:xfrm>
            <a:off x="1330036" y="2992582"/>
            <a:ext cx="434109" cy="436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2354A7-9D9C-8449-B513-759E94DA62A5}"/>
              </a:ext>
            </a:extLst>
          </p:cNvPr>
          <p:cNvSpPr/>
          <p:nvPr/>
        </p:nvSpPr>
        <p:spPr>
          <a:xfrm>
            <a:off x="1330036" y="5153660"/>
            <a:ext cx="434109" cy="436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EE38F9-33F6-974A-9D9D-08D4E38FD147}"/>
              </a:ext>
            </a:extLst>
          </p:cNvPr>
          <p:cNvSpPr txBox="1"/>
          <p:nvPr/>
        </p:nvSpPr>
        <p:spPr>
          <a:xfrm>
            <a:off x="1098858" y="2651483"/>
            <a:ext cx="896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Indexes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7841405-FA4D-A147-A721-EEBCBAA62F89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547091" y="3429000"/>
            <a:ext cx="0" cy="1724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F7C790A-B47C-E246-897E-3D336C104B20}"/>
              </a:ext>
            </a:extLst>
          </p:cNvPr>
          <p:cNvCxnSpPr>
            <a:stCxn id="6" idx="3"/>
          </p:cNvCxnSpPr>
          <p:nvPr/>
        </p:nvCxnSpPr>
        <p:spPr>
          <a:xfrm flipV="1">
            <a:off x="1764145" y="3020815"/>
            <a:ext cx="1250760" cy="1899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43B959-DC29-184A-A219-5CA23B0DD5F3}"/>
              </a:ext>
            </a:extLst>
          </p:cNvPr>
          <p:cNvCxnSpPr>
            <a:stCxn id="7" idx="3"/>
          </p:cNvCxnSpPr>
          <p:nvPr/>
        </p:nvCxnSpPr>
        <p:spPr>
          <a:xfrm flipV="1">
            <a:off x="1764145" y="5264727"/>
            <a:ext cx="1250760" cy="1071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528F34-6090-7448-B0CD-3AFD98DD7F60}"/>
              </a:ext>
            </a:extLst>
          </p:cNvPr>
          <p:cNvSpPr txBox="1"/>
          <p:nvPr/>
        </p:nvSpPr>
        <p:spPr>
          <a:xfrm>
            <a:off x="7887855" y="1976582"/>
            <a:ext cx="403546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Algorithm to find “Tanaka” is:</a:t>
            </a:r>
          </a:p>
          <a:p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Get the first character of search word</a:t>
            </a:r>
          </a:p>
          <a:p>
            <a:pPr marL="342900" indent="-342900">
              <a:buAutoNum type="arabicPeriod"/>
            </a:pPr>
            <a:r>
              <a:rPr lang="en-JP" dirty="0"/>
              <a:t>Read each line in t.txt file</a:t>
            </a:r>
          </a:p>
          <a:p>
            <a:pPr marL="342900" indent="-342900">
              <a:buAutoNum type="arabicPeriod"/>
            </a:pPr>
            <a:r>
              <a:rPr lang="en-JP" dirty="0"/>
              <a:t>If Tanaka is found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JP" dirty="0"/>
              <a:t>print the 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2E667D-486D-2645-A1DA-3AC3D97BEF27}"/>
              </a:ext>
            </a:extLst>
          </p:cNvPr>
          <p:cNvSpPr txBox="1"/>
          <p:nvPr/>
        </p:nvSpPr>
        <p:spPr>
          <a:xfrm>
            <a:off x="4817887" y="2560284"/>
            <a:ext cx="581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s.txt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F1F01C-F713-F542-B9DE-57BB72091383}"/>
              </a:ext>
            </a:extLst>
          </p:cNvPr>
          <p:cNvSpPr txBox="1"/>
          <p:nvPr/>
        </p:nvSpPr>
        <p:spPr>
          <a:xfrm>
            <a:off x="4917177" y="4880300"/>
            <a:ext cx="568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t.txt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808AAB-8C3E-C945-A449-3AA49A4B1EE3}"/>
              </a:ext>
            </a:extLst>
          </p:cNvPr>
          <p:cNvSpPr txBox="1"/>
          <p:nvPr/>
        </p:nvSpPr>
        <p:spPr>
          <a:xfrm>
            <a:off x="32957" y="6613061"/>
            <a:ext cx="3924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>
                <a:solidFill>
                  <a:srgbClr val="FF0000"/>
                </a:solidFill>
              </a:rPr>
              <a:t>Note: oversplification of concepts for ease of understanding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8A28E9-82C5-644A-A1C9-AF3E61404DB5}"/>
              </a:ext>
            </a:extLst>
          </p:cNvPr>
          <p:cNvSpPr txBox="1"/>
          <p:nvPr/>
        </p:nvSpPr>
        <p:spPr>
          <a:xfrm>
            <a:off x="8009760" y="4976634"/>
            <a:ext cx="27827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Popular Indexes:</a:t>
            </a:r>
          </a:p>
          <a:p>
            <a:r>
              <a:rPr lang="en-JP"/>
              <a:t>    hashmap -&gt; strings</a:t>
            </a:r>
          </a:p>
          <a:p>
            <a:r>
              <a:rPr lang="en-JP"/>
              <a:t>    B</a:t>
            </a:r>
            <a:r>
              <a:rPr lang="en-JP" baseline="30000"/>
              <a:t>+</a:t>
            </a:r>
            <a:r>
              <a:rPr lang="en-JP"/>
              <a:t>-tree    -&gt; real numbers</a:t>
            </a:r>
          </a:p>
          <a:p>
            <a:r>
              <a:rPr lang="en-JP"/>
              <a:t>    R-tree     -&gt; spatial data</a:t>
            </a:r>
          </a:p>
        </p:txBody>
      </p:sp>
    </p:spTree>
    <p:extLst>
      <p:ext uri="{BB962C8B-B14F-4D97-AF65-F5344CB8AC3E}">
        <p14:creationId xmlns:p14="http://schemas.microsoft.com/office/powerpoint/2010/main" val="1419370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2617258"/>
            <a:ext cx="12056533" cy="1325563"/>
          </a:xfrm>
        </p:spPr>
        <p:txBody>
          <a:bodyPr>
            <a:normAutofit/>
          </a:bodyPr>
          <a:lstStyle/>
          <a:p>
            <a:r>
              <a:rPr lang="en-JP"/>
              <a:t>Data, Database, and Database Management System?</a:t>
            </a:r>
          </a:p>
        </p:txBody>
      </p:sp>
    </p:spTree>
    <p:extLst>
      <p:ext uri="{BB962C8B-B14F-4D97-AF65-F5344CB8AC3E}">
        <p14:creationId xmlns:p14="http://schemas.microsoft.com/office/powerpoint/2010/main" val="1597317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53474-7F5D-3144-BBE7-FCD6BCAEA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What is a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8365-58A2-D545-9436-F95FC0CD3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89866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Data represents known facts that can be recorded and that have implicit meaning.</a:t>
            </a:r>
          </a:p>
          <a:p>
            <a:pPr lvl="1"/>
            <a:r>
              <a:rPr lang="en-US"/>
              <a:t>Data -&gt; meaning and recordable facts</a:t>
            </a:r>
            <a:endParaRPr lang="en-JP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F66EBF-C726-2649-94FB-DA4F148A7ACA}"/>
              </a:ext>
            </a:extLst>
          </p:cNvPr>
          <p:cNvSpPr txBox="1">
            <a:spLocks/>
          </p:cNvSpPr>
          <p:nvPr/>
        </p:nvSpPr>
        <p:spPr>
          <a:xfrm>
            <a:off x="838200" y="3870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/>
              <a:t>What is a database?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D431FB-29DC-B54E-BDA6-A2FCD1F956CE}"/>
              </a:ext>
            </a:extLst>
          </p:cNvPr>
          <p:cNvSpPr txBox="1">
            <a:spLocks/>
          </p:cNvSpPr>
          <p:nvPr/>
        </p:nvSpPr>
        <p:spPr>
          <a:xfrm>
            <a:off x="838200" y="5330825"/>
            <a:ext cx="10515600" cy="889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 database is a collection of </a:t>
            </a:r>
            <a:r>
              <a:rPr lang="en-US" i="1" u="sng">
                <a:solidFill>
                  <a:srgbClr val="FF0000"/>
                </a:solidFill>
              </a:rPr>
              <a:t>related</a:t>
            </a:r>
            <a:r>
              <a:rPr lang="en-US"/>
              <a:t> data.</a:t>
            </a:r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26736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867E6-6570-F949-AA86-BCA248C1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What is a database management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4BABF-D60D-524B-A919-26BBB2FE7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database management system (DBMS) is a computerized system that enables users to create and maintain a database</a:t>
            </a:r>
          </a:p>
          <a:p>
            <a:endParaRPr lang="en-US"/>
          </a:p>
          <a:p>
            <a:r>
              <a:rPr lang="en-US"/>
              <a:t>The DBMS is a general-purpose software system that facilitates the processes of </a:t>
            </a:r>
            <a:r>
              <a:rPr lang="en-US" u="sng"/>
              <a:t>defining, constructing, manipulating</a:t>
            </a:r>
            <a:r>
              <a:rPr lang="en-US"/>
              <a:t>, and </a:t>
            </a:r>
            <a:r>
              <a:rPr lang="en-US" u="sng"/>
              <a:t>sharing databases</a:t>
            </a:r>
            <a:r>
              <a:rPr lang="en-US"/>
              <a:t> among various users and applications. </a:t>
            </a:r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4837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9824C0-8101-104D-9425-9E2EE8C846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6"/>
          <a:stretch/>
        </p:blipFill>
        <p:spPr>
          <a:xfrm>
            <a:off x="3278909" y="508000"/>
            <a:ext cx="5852295" cy="58974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C9742E-FCB6-634F-A95B-733423E2F91F}"/>
              </a:ext>
            </a:extLst>
          </p:cNvPr>
          <p:cNvSpPr txBox="1"/>
          <p:nvPr/>
        </p:nvSpPr>
        <p:spPr>
          <a:xfrm>
            <a:off x="4165601" y="6488668"/>
            <a:ext cx="4148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Figure: A simplified database environment</a:t>
            </a:r>
          </a:p>
        </p:txBody>
      </p:sp>
    </p:spTree>
    <p:extLst>
      <p:ext uri="{BB962C8B-B14F-4D97-AF65-F5344CB8AC3E}">
        <p14:creationId xmlns:p14="http://schemas.microsoft.com/office/powerpoint/2010/main" val="1563903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267" y="2684992"/>
            <a:ext cx="7467600" cy="1325563"/>
          </a:xfrm>
        </p:spPr>
        <p:txBody>
          <a:bodyPr>
            <a:normAutofit/>
          </a:bodyPr>
          <a:lstStyle/>
          <a:p>
            <a:pPr algn="ctr"/>
            <a:r>
              <a:rPr lang="en-JP"/>
              <a:t>AA</a:t>
            </a:r>
            <a:br>
              <a:rPr lang="en-JP"/>
            </a:br>
            <a:r>
              <a:rPr lang="en-JP"/>
              <a:t>(Actors and Advantages)</a:t>
            </a:r>
          </a:p>
        </p:txBody>
      </p:sp>
    </p:spTree>
    <p:extLst>
      <p:ext uri="{BB962C8B-B14F-4D97-AF65-F5344CB8AC3E}">
        <p14:creationId xmlns:p14="http://schemas.microsoft.com/office/powerpoint/2010/main" val="1805711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020DF-1115-CD4B-A7D0-F40579437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Actors in DBMS</a:t>
            </a:r>
          </a:p>
        </p:txBody>
      </p:sp>
      <p:pic>
        <p:nvPicPr>
          <p:cNvPr id="12290" name="Picture 2" descr="Copyfast Graphic Design - Graphic Designer Cartoon Png, Transparent Png -  kindpng">
            <a:extLst>
              <a:ext uri="{FF2B5EF4-FFF2-40B4-BE49-F238E27FC236}">
                <a16:creationId xmlns:a16="http://schemas.microsoft.com/office/drawing/2014/main" id="{9E2426F9-F30C-8E49-9A80-75700D4C9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71" y="2815437"/>
            <a:ext cx="2120901" cy="2168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The Programmer | Pemrograman komputer, Aplikasi, Smp">
            <a:extLst>
              <a:ext uri="{FF2B5EF4-FFF2-40B4-BE49-F238E27FC236}">
                <a16:creationId xmlns:a16="http://schemas.microsoft.com/office/drawing/2014/main" id="{E5D657EA-20AF-5E43-ADC2-A2663C1ED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506" y="2876359"/>
            <a:ext cx="1772227" cy="210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A90273-404C-1B4E-9027-59B573196E58}"/>
              </a:ext>
            </a:extLst>
          </p:cNvPr>
          <p:cNvSpPr txBox="1"/>
          <p:nvPr/>
        </p:nvSpPr>
        <p:spPr>
          <a:xfrm>
            <a:off x="587482" y="4984105"/>
            <a:ext cx="1982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database designers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1E49D-404D-DF4F-8F67-217A9E304C5A}"/>
              </a:ext>
            </a:extLst>
          </p:cNvPr>
          <p:cNvSpPr txBox="1"/>
          <p:nvPr/>
        </p:nvSpPr>
        <p:spPr>
          <a:xfrm>
            <a:off x="4866813" y="4984105"/>
            <a:ext cx="3148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Database administrators (DBAs)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090887E7-F6CC-1F4C-820B-46BAF3B8FAA2}"/>
              </a:ext>
            </a:extLst>
          </p:cNvPr>
          <p:cNvSpPr/>
          <p:nvPr/>
        </p:nvSpPr>
        <p:spPr>
          <a:xfrm>
            <a:off x="1145695" y="1608231"/>
            <a:ext cx="2261747" cy="145052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Talk with clients and design the database</a:t>
            </a:r>
          </a:p>
        </p:txBody>
      </p:sp>
      <p:sp>
        <p:nvSpPr>
          <p:cNvPr id="11" name="Oval Callout 10">
            <a:extLst>
              <a:ext uri="{FF2B5EF4-FFF2-40B4-BE49-F238E27FC236}">
                <a16:creationId xmlns:a16="http://schemas.microsoft.com/office/drawing/2014/main" id="{54DACE0D-5A16-E54A-A515-C27FE85EF71A}"/>
              </a:ext>
            </a:extLst>
          </p:cNvPr>
          <p:cNvSpPr/>
          <p:nvPr/>
        </p:nvSpPr>
        <p:spPr>
          <a:xfrm>
            <a:off x="4934921" y="1485662"/>
            <a:ext cx="2888280" cy="1450522"/>
          </a:xfrm>
          <a:prstGeom prst="wedgeEllipseCallout">
            <a:avLst>
              <a:gd name="adj1" fmla="val -11767"/>
              <a:gd name="adj2" fmla="val 61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manage the daily database usage (storage space, load,  backup, etc.)</a:t>
            </a:r>
            <a:endParaRPr lang="en-JP"/>
          </a:p>
        </p:txBody>
      </p:sp>
      <p:pic>
        <p:nvPicPr>
          <p:cNvPr id="12294" name="Picture 6" descr="Png Freeuse Download Collection Of Free Computer User - Frustrated Computer User  Cartoon Clipart (#242777) - PinClipart">
            <a:extLst>
              <a:ext uri="{FF2B5EF4-FFF2-40B4-BE49-F238E27FC236}">
                <a16:creationId xmlns:a16="http://schemas.microsoft.com/office/drawing/2014/main" id="{DFCE9637-20DC-204F-9D78-E43461398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680" y="2793757"/>
            <a:ext cx="2048731" cy="2190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ECACFFB-B78B-8446-9386-62C392FCEE52}"/>
              </a:ext>
            </a:extLst>
          </p:cNvPr>
          <p:cNvSpPr txBox="1"/>
          <p:nvPr/>
        </p:nvSpPr>
        <p:spPr>
          <a:xfrm>
            <a:off x="9888111" y="4984105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End user</a:t>
            </a:r>
          </a:p>
        </p:txBody>
      </p:sp>
      <p:sp>
        <p:nvSpPr>
          <p:cNvPr id="16" name="Oval Callout 15">
            <a:extLst>
              <a:ext uri="{FF2B5EF4-FFF2-40B4-BE49-F238E27FC236}">
                <a16:creationId xmlns:a16="http://schemas.microsoft.com/office/drawing/2014/main" id="{2A7C2DED-222F-A24C-BDF7-6C4BDFD712E4}"/>
              </a:ext>
            </a:extLst>
          </p:cNvPr>
          <p:cNvSpPr/>
          <p:nvPr/>
        </p:nvSpPr>
        <p:spPr>
          <a:xfrm>
            <a:off x="8443971" y="1343235"/>
            <a:ext cx="2888280" cy="1450522"/>
          </a:xfrm>
          <a:prstGeom prst="wedgeEllipseCallout">
            <a:avLst>
              <a:gd name="adj1" fmla="val 17840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I use the data.</a:t>
            </a:r>
          </a:p>
          <a:p>
            <a:r>
              <a:rPr lang="en-US"/>
              <a:t>E.g., where is my shopping list?</a:t>
            </a:r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3904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E7C06-F29A-E04E-A34C-182A1861A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Advantages of DBMS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14971-3E67-334D-B92D-97D00F5FB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Controlling Redundancy</a:t>
            </a:r>
            <a:endParaRPr lang="en-JP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013936-195A-1B40-A927-3533E227AB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936397"/>
              </p:ext>
            </p:extLst>
          </p:nvPr>
        </p:nvGraphicFramePr>
        <p:xfrm>
          <a:off x="361759" y="3552141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pic>
        <p:nvPicPr>
          <p:cNvPr id="819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228BB793-F206-8948-853D-86BE757E3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790" y="2399177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exter's Laboratory Photo: DeeDee | Dexter cartoon, 90s cartoon, Cartoon  network characters">
            <a:extLst>
              <a:ext uri="{FF2B5EF4-FFF2-40B4-BE49-F238E27FC236}">
                <a16:creationId xmlns:a16="http://schemas.microsoft.com/office/drawing/2014/main" id="{6BCA15A3-9B09-714C-9699-BF4AC6918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196" y="5183549"/>
            <a:ext cx="1276350" cy="159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109A32DD-7CB0-7642-875D-DA46654BB89C}"/>
              </a:ext>
            </a:extLst>
          </p:cNvPr>
          <p:cNvSpPr/>
          <p:nvPr/>
        </p:nvSpPr>
        <p:spPr>
          <a:xfrm>
            <a:off x="9702416" y="1238631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Need students names and gender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0122D1EA-DAED-C74E-BD80-0914F83BF826}"/>
              </a:ext>
            </a:extLst>
          </p:cNvPr>
          <p:cNvSpPr/>
          <p:nvPr/>
        </p:nvSpPr>
        <p:spPr>
          <a:xfrm>
            <a:off x="9863282" y="4020393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Need students names and address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50E7A24-4A48-7841-A3AA-ACBD72731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509495"/>
              </p:ext>
            </p:extLst>
          </p:nvPr>
        </p:nvGraphicFramePr>
        <p:xfrm>
          <a:off x="5632739" y="1776201"/>
          <a:ext cx="309880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3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8F77CE9-614F-0242-AE03-EE043C2DD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91248"/>
              </p:ext>
            </p:extLst>
          </p:nvPr>
        </p:nvGraphicFramePr>
        <p:xfrm>
          <a:off x="5607820" y="4500408"/>
          <a:ext cx="33951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3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777AA98-A2AB-3648-899D-6FB68D31A419}"/>
              </a:ext>
            </a:extLst>
          </p:cNvPr>
          <p:cNvCxnSpPr>
            <a:endCxn id="9" idx="1"/>
          </p:cNvCxnSpPr>
          <p:nvPr/>
        </p:nvCxnSpPr>
        <p:spPr>
          <a:xfrm flipV="1">
            <a:off x="4747490" y="2873481"/>
            <a:ext cx="885249" cy="1626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9E2066-96CB-614A-9080-5F5D71011970}"/>
              </a:ext>
            </a:extLst>
          </p:cNvPr>
          <p:cNvCxnSpPr>
            <a:cxnSpLocks/>
          </p:cNvCxnSpPr>
          <p:nvPr/>
        </p:nvCxnSpPr>
        <p:spPr>
          <a:xfrm>
            <a:off x="4747489" y="4500408"/>
            <a:ext cx="851384" cy="1381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02FC0C-C4A1-BA46-9138-4B9BDAD209B3}"/>
              </a:ext>
            </a:extLst>
          </p:cNvPr>
          <p:cNvSpPr txBox="1"/>
          <p:nvPr/>
        </p:nvSpPr>
        <p:spPr>
          <a:xfrm>
            <a:off x="4910667" y="4013705"/>
            <a:ext cx="834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/>
              <a:t>generate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093AE4-551B-7646-894D-322DF9F094DC}"/>
              </a:ext>
            </a:extLst>
          </p:cNvPr>
          <p:cNvCxnSpPr/>
          <p:nvPr/>
        </p:nvCxnSpPr>
        <p:spPr>
          <a:xfrm>
            <a:off x="8731540" y="2873481"/>
            <a:ext cx="885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095C7B-3EF9-B34D-9FC2-8B0A04BCD209}"/>
              </a:ext>
            </a:extLst>
          </p:cNvPr>
          <p:cNvSpPr txBox="1"/>
          <p:nvPr/>
        </p:nvSpPr>
        <p:spPr>
          <a:xfrm>
            <a:off x="8738313" y="2593124"/>
            <a:ext cx="89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provide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142545F-3F14-8A4C-AE2B-CD0A1FE15F46}"/>
              </a:ext>
            </a:extLst>
          </p:cNvPr>
          <p:cNvCxnSpPr/>
          <p:nvPr/>
        </p:nvCxnSpPr>
        <p:spPr>
          <a:xfrm>
            <a:off x="8985108" y="6044148"/>
            <a:ext cx="885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C3C62EE-4495-F34A-84DF-631CF2E6A1C4}"/>
              </a:ext>
            </a:extLst>
          </p:cNvPr>
          <p:cNvSpPr txBox="1"/>
          <p:nvPr/>
        </p:nvSpPr>
        <p:spPr>
          <a:xfrm>
            <a:off x="8991881" y="5763791"/>
            <a:ext cx="89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provide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C25408F-EC3D-3A41-B9B7-2E40CB324188}"/>
              </a:ext>
            </a:extLst>
          </p:cNvPr>
          <p:cNvSpPr txBox="1"/>
          <p:nvPr/>
        </p:nvSpPr>
        <p:spPr>
          <a:xfrm>
            <a:off x="575733" y="6333264"/>
            <a:ext cx="377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>
                <a:solidFill>
                  <a:srgbClr val="FF0000"/>
                </a:solidFill>
              </a:rPr>
              <a:t>Problem: too many copies of the data</a:t>
            </a:r>
          </a:p>
        </p:txBody>
      </p:sp>
    </p:spTree>
    <p:extLst>
      <p:ext uri="{BB962C8B-B14F-4D97-AF65-F5344CB8AC3E}">
        <p14:creationId xmlns:p14="http://schemas.microsoft.com/office/powerpoint/2010/main" val="84189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5" grpId="0"/>
      <p:bldP spid="18" grpId="0"/>
      <p:bldP spid="22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E7C06-F29A-E04E-A34C-182A1861A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Advantages of DBMS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14971-3E67-334D-B92D-97D00F5FB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Controlling Redundancy</a:t>
            </a:r>
            <a:endParaRPr lang="en-JP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013936-195A-1B40-A927-3533E227AB50}"/>
              </a:ext>
            </a:extLst>
          </p:cNvPr>
          <p:cNvGraphicFramePr>
            <a:graphicFrameLocks noGrp="1"/>
          </p:cNvGraphicFramePr>
          <p:nvPr/>
        </p:nvGraphicFramePr>
        <p:xfrm>
          <a:off x="361759" y="3552141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pic>
        <p:nvPicPr>
          <p:cNvPr id="819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228BB793-F206-8948-853D-86BE757E3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790" y="2399177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Dexter's Laboratory Photo: DeeDee | Dexter cartoon, 90s cartoon, Cartoon  network characters">
            <a:extLst>
              <a:ext uri="{FF2B5EF4-FFF2-40B4-BE49-F238E27FC236}">
                <a16:creationId xmlns:a16="http://schemas.microsoft.com/office/drawing/2014/main" id="{6BCA15A3-9B09-714C-9699-BF4AC6918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0196" y="5183549"/>
            <a:ext cx="1276350" cy="159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109A32DD-7CB0-7642-875D-DA46654BB89C}"/>
              </a:ext>
            </a:extLst>
          </p:cNvPr>
          <p:cNvSpPr/>
          <p:nvPr/>
        </p:nvSpPr>
        <p:spPr>
          <a:xfrm>
            <a:off x="9702416" y="1238631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Need students names and gender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0122D1EA-DAED-C74E-BD80-0914F83BF826}"/>
              </a:ext>
            </a:extLst>
          </p:cNvPr>
          <p:cNvSpPr/>
          <p:nvPr/>
        </p:nvSpPr>
        <p:spPr>
          <a:xfrm>
            <a:off x="9863282" y="4020393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Need students names and address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777AA98-A2AB-3648-899D-6FB68D31A419}"/>
              </a:ext>
            </a:extLst>
          </p:cNvPr>
          <p:cNvCxnSpPr>
            <a:cxnSpLocks/>
          </p:cNvCxnSpPr>
          <p:nvPr/>
        </p:nvCxnSpPr>
        <p:spPr>
          <a:xfrm flipV="1">
            <a:off x="4747490" y="2844295"/>
            <a:ext cx="1246569" cy="1656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9E2066-96CB-614A-9080-5F5D71011970}"/>
              </a:ext>
            </a:extLst>
          </p:cNvPr>
          <p:cNvCxnSpPr>
            <a:cxnSpLocks/>
          </p:cNvCxnSpPr>
          <p:nvPr/>
        </p:nvCxnSpPr>
        <p:spPr>
          <a:xfrm>
            <a:off x="4747489" y="4500408"/>
            <a:ext cx="1556378" cy="131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02FC0C-C4A1-BA46-9138-4B9BDAD209B3}"/>
              </a:ext>
            </a:extLst>
          </p:cNvPr>
          <p:cNvSpPr txBox="1"/>
          <p:nvPr/>
        </p:nvSpPr>
        <p:spPr>
          <a:xfrm>
            <a:off x="5042672" y="3983440"/>
            <a:ext cx="834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400"/>
              <a:t>generate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093AE4-551B-7646-894D-322DF9F094DC}"/>
              </a:ext>
            </a:extLst>
          </p:cNvPr>
          <p:cNvCxnSpPr/>
          <p:nvPr/>
        </p:nvCxnSpPr>
        <p:spPr>
          <a:xfrm>
            <a:off x="8182801" y="2938168"/>
            <a:ext cx="885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095C7B-3EF9-B34D-9FC2-8B0A04BCD209}"/>
              </a:ext>
            </a:extLst>
          </p:cNvPr>
          <p:cNvSpPr txBox="1"/>
          <p:nvPr/>
        </p:nvSpPr>
        <p:spPr>
          <a:xfrm>
            <a:off x="8189574" y="2657811"/>
            <a:ext cx="89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provide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142545F-3F14-8A4C-AE2B-CD0A1FE15F46}"/>
              </a:ext>
            </a:extLst>
          </p:cNvPr>
          <p:cNvCxnSpPr/>
          <p:nvPr/>
        </p:nvCxnSpPr>
        <p:spPr>
          <a:xfrm>
            <a:off x="8243380" y="6034454"/>
            <a:ext cx="885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C3C62EE-4495-F34A-84DF-631CF2E6A1C4}"/>
              </a:ext>
            </a:extLst>
          </p:cNvPr>
          <p:cNvSpPr txBox="1"/>
          <p:nvPr/>
        </p:nvSpPr>
        <p:spPr>
          <a:xfrm>
            <a:off x="8250153" y="5754097"/>
            <a:ext cx="89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provide</a:t>
            </a:r>
          </a:p>
        </p:txBody>
      </p:sp>
      <p:sp>
        <p:nvSpPr>
          <p:cNvPr id="6" name="Extract 5">
            <a:extLst>
              <a:ext uri="{FF2B5EF4-FFF2-40B4-BE49-F238E27FC236}">
                <a16:creationId xmlns:a16="http://schemas.microsoft.com/office/drawing/2014/main" id="{C8847C64-0365-AE44-BCFA-CF52E193AF90}"/>
              </a:ext>
            </a:extLst>
          </p:cNvPr>
          <p:cNvSpPr/>
          <p:nvPr/>
        </p:nvSpPr>
        <p:spPr>
          <a:xfrm>
            <a:off x="5955468" y="1525923"/>
            <a:ext cx="1757665" cy="1536035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name and gender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E3B33D-AD32-0144-BC29-BCC968153AB8}"/>
              </a:ext>
            </a:extLst>
          </p:cNvPr>
          <p:cNvSpPr txBox="1"/>
          <p:nvPr/>
        </p:nvSpPr>
        <p:spPr>
          <a:xfrm>
            <a:off x="5977883" y="3027143"/>
            <a:ext cx="137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Extract/filter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2EC05A-DF0E-E746-9DC8-921903488744}"/>
              </a:ext>
            </a:extLst>
          </p:cNvPr>
          <p:cNvSpPr txBox="1"/>
          <p:nvPr/>
        </p:nvSpPr>
        <p:spPr>
          <a:xfrm>
            <a:off x="5994059" y="6450669"/>
            <a:ext cx="1370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Extract/filter</a:t>
            </a:r>
          </a:p>
        </p:txBody>
      </p:sp>
      <p:sp>
        <p:nvSpPr>
          <p:cNvPr id="25" name="Extract 24">
            <a:extLst>
              <a:ext uri="{FF2B5EF4-FFF2-40B4-BE49-F238E27FC236}">
                <a16:creationId xmlns:a16="http://schemas.microsoft.com/office/drawing/2014/main" id="{07516099-979F-294E-8EBA-07878EED1C88}"/>
              </a:ext>
            </a:extLst>
          </p:cNvPr>
          <p:cNvSpPr/>
          <p:nvPr/>
        </p:nvSpPr>
        <p:spPr>
          <a:xfrm>
            <a:off x="5963349" y="4903191"/>
            <a:ext cx="1834451" cy="1536035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name and address</a:t>
            </a:r>
          </a:p>
        </p:txBody>
      </p:sp>
    </p:spTree>
    <p:extLst>
      <p:ext uri="{BB962C8B-B14F-4D97-AF65-F5344CB8AC3E}">
        <p14:creationId xmlns:p14="http://schemas.microsoft.com/office/powerpoint/2010/main" val="112353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22" grpId="0"/>
      <p:bldP spid="6" grpId="0" animBg="1"/>
      <p:bldP spid="14" grpId="0"/>
      <p:bldP spid="24" grpId="0"/>
      <p:bldP spid="2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375D7-9496-D64C-89F1-960D4734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Advantages of DBMS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DF5A9-B73D-1747-9AB6-B7ADA9F3D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Integrity constraints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848177-5528-7441-88BF-2AE058AE0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665251"/>
              </p:ext>
            </p:extLst>
          </p:nvPr>
        </p:nvGraphicFramePr>
        <p:xfrm>
          <a:off x="387159" y="3332008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02BFBF6-6BBD-8443-B5BF-4988A5B8A76B}"/>
              </a:ext>
            </a:extLst>
          </p:cNvPr>
          <p:cNvSpPr txBox="1"/>
          <p:nvPr/>
        </p:nvSpPr>
        <p:spPr>
          <a:xfrm>
            <a:off x="1896534" y="30596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file</a:t>
            </a:r>
          </a:p>
        </p:txBody>
      </p:sp>
      <p:pic>
        <p:nvPicPr>
          <p:cNvPr id="10244" name="Picture 4" descr="Mandarker - Dexter's Laboratory">
            <a:extLst>
              <a:ext uri="{FF2B5EF4-FFF2-40B4-BE49-F238E27FC236}">
                <a16:creationId xmlns:a16="http://schemas.microsoft.com/office/drawing/2014/main" id="{B15AF34D-FC22-B64B-9309-4CCECAF70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684" y="1266142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28C37DA5-84D0-E646-97AB-1983A981EFF9}"/>
              </a:ext>
            </a:extLst>
          </p:cNvPr>
          <p:cNvSpPr/>
          <p:nvPr/>
        </p:nvSpPr>
        <p:spPr>
          <a:xfrm>
            <a:off x="9592733" y="1131205"/>
            <a:ext cx="2497667" cy="1086935"/>
          </a:xfrm>
          <a:prstGeom prst="wedgeEllipseCallout">
            <a:avLst>
              <a:gd name="adj1" fmla="val -30007"/>
              <a:gd name="adj2" fmla="val 90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I can insert whatever I want in the file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8ADC94-22FB-B94F-B490-E8584221C947}"/>
              </a:ext>
            </a:extLst>
          </p:cNvPr>
          <p:cNvCxnSpPr/>
          <p:nvPr/>
        </p:nvCxnSpPr>
        <p:spPr>
          <a:xfrm flipH="1">
            <a:off x="4859867" y="3158067"/>
            <a:ext cx="2201333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2254D91-776D-4A4E-8B38-4E36BAA3DAA8}"/>
              </a:ext>
            </a:extLst>
          </p:cNvPr>
          <p:cNvCxnSpPr/>
          <p:nvPr/>
        </p:nvCxnSpPr>
        <p:spPr>
          <a:xfrm>
            <a:off x="4772890" y="4597400"/>
            <a:ext cx="1323110" cy="929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325B95-AB99-0B4B-9CC4-0C82D18F2F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001293"/>
              </p:ext>
            </p:extLst>
          </p:nvPr>
        </p:nvGraphicFramePr>
        <p:xfrm>
          <a:off x="6547041" y="4246408"/>
          <a:ext cx="438573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12345678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78902345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590276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54664CA-B358-6041-8393-F65F38F1D16A}"/>
              </a:ext>
            </a:extLst>
          </p:cNvPr>
          <p:cNvSpPr txBox="1"/>
          <p:nvPr/>
        </p:nvSpPr>
        <p:spPr>
          <a:xfrm>
            <a:off x="8632551" y="394645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217118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B750-3F31-E444-9394-2A8ACCBCE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C41C-E3FD-734F-A527-AD0E7432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Mini-world</a:t>
            </a:r>
          </a:p>
          <a:p>
            <a:r>
              <a:rPr lang="en-JP"/>
              <a:t>Files vs. Databases</a:t>
            </a:r>
          </a:p>
          <a:p>
            <a:r>
              <a:rPr lang="en-JP"/>
              <a:t>Data Models, Schemas, and Instances</a:t>
            </a:r>
          </a:p>
          <a:p>
            <a:r>
              <a:rPr lang="en-JP"/>
              <a:t>Three-Schema Architecture and Data Independence</a:t>
            </a:r>
          </a:p>
          <a:p>
            <a:r>
              <a:rPr lang="en-JP"/>
              <a:t>Database System Environment</a:t>
            </a:r>
          </a:p>
          <a:p>
            <a:r>
              <a:rPr lang="en-JP"/>
              <a:t>Centralized and Client/Server Architectures</a:t>
            </a:r>
          </a:p>
          <a:p>
            <a:r>
              <a:rPr lang="en-JP"/>
              <a:t>Classification of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3931437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375D7-9496-D64C-89F1-960D4734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Advantages of DBMS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DF5A9-B73D-1747-9AB6-B7ADA9F3D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Integrity constraints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848177-5528-7441-88BF-2AE058AE08C4}"/>
              </a:ext>
            </a:extLst>
          </p:cNvPr>
          <p:cNvGraphicFramePr>
            <a:graphicFrameLocks noGrp="1"/>
          </p:cNvGraphicFramePr>
          <p:nvPr/>
        </p:nvGraphicFramePr>
        <p:xfrm>
          <a:off x="387159" y="3332008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02BFBF6-6BBD-8443-B5BF-4988A5B8A76B}"/>
              </a:ext>
            </a:extLst>
          </p:cNvPr>
          <p:cNvSpPr txBox="1"/>
          <p:nvPr/>
        </p:nvSpPr>
        <p:spPr>
          <a:xfrm>
            <a:off x="1896534" y="3059668"/>
            <a:ext cx="105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Database</a:t>
            </a:r>
          </a:p>
        </p:txBody>
      </p:sp>
      <p:pic>
        <p:nvPicPr>
          <p:cNvPr id="10244" name="Picture 4" descr="Mandarker - Dexter's Laboratory">
            <a:extLst>
              <a:ext uri="{FF2B5EF4-FFF2-40B4-BE49-F238E27FC236}">
                <a16:creationId xmlns:a16="http://schemas.microsoft.com/office/drawing/2014/main" id="{B15AF34D-FC22-B64B-9309-4CCECAF70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684" y="1266142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28C37DA5-84D0-E646-97AB-1983A981EFF9}"/>
              </a:ext>
            </a:extLst>
          </p:cNvPr>
          <p:cNvSpPr/>
          <p:nvPr/>
        </p:nvSpPr>
        <p:spPr>
          <a:xfrm>
            <a:off x="9592733" y="1131205"/>
            <a:ext cx="2497667" cy="1086935"/>
          </a:xfrm>
          <a:prstGeom prst="wedgeEllipseCallout">
            <a:avLst>
              <a:gd name="adj1" fmla="val -30007"/>
              <a:gd name="adj2" fmla="val 901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I can insert whatever I want in the file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8ADC94-22FB-B94F-B490-E8584221C947}"/>
              </a:ext>
            </a:extLst>
          </p:cNvPr>
          <p:cNvCxnSpPr/>
          <p:nvPr/>
        </p:nvCxnSpPr>
        <p:spPr>
          <a:xfrm flipH="1">
            <a:off x="4859867" y="3158067"/>
            <a:ext cx="2201333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2254D91-776D-4A4E-8B38-4E36BAA3DAA8}"/>
              </a:ext>
            </a:extLst>
          </p:cNvPr>
          <p:cNvCxnSpPr/>
          <p:nvPr/>
        </p:nvCxnSpPr>
        <p:spPr>
          <a:xfrm>
            <a:off x="4772890" y="4597400"/>
            <a:ext cx="1323110" cy="929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325B95-AB99-0B4B-9CC4-0C82D18F2FAA}"/>
              </a:ext>
            </a:extLst>
          </p:cNvPr>
          <p:cNvGraphicFramePr>
            <a:graphicFrameLocks noGrp="1"/>
          </p:cNvGraphicFramePr>
          <p:nvPr/>
        </p:nvGraphicFramePr>
        <p:xfrm>
          <a:off x="6547041" y="4246408"/>
          <a:ext cx="438573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12345678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78902345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590276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54664CA-B358-6041-8393-F65F38F1D16A}"/>
              </a:ext>
            </a:extLst>
          </p:cNvPr>
          <p:cNvSpPr txBox="1"/>
          <p:nvPr/>
        </p:nvSpPr>
        <p:spPr>
          <a:xfrm>
            <a:off x="8632551" y="394645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file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C2EB49-B4F1-7B4C-93BA-687D836CA92C}"/>
              </a:ext>
            </a:extLst>
          </p:cNvPr>
          <p:cNvCxnSpPr/>
          <p:nvPr/>
        </p:nvCxnSpPr>
        <p:spPr>
          <a:xfrm>
            <a:off x="6460067" y="6248400"/>
            <a:ext cx="45889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2FFD0A-8625-2D48-8261-ED339CB08CB5}"/>
              </a:ext>
            </a:extLst>
          </p:cNvPr>
          <p:cNvSpPr txBox="1"/>
          <p:nvPr/>
        </p:nvSpPr>
        <p:spPr>
          <a:xfrm>
            <a:off x="3467736" y="6028016"/>
            <a:ext cx="307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>
                <a:solidFill>
                  <a:srgbClr val="FF0000"/>
                </a:solidFill>
              </a:rPr>
              <a:t>Error: Name cannot be integer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71053C-E548-D54F-BD6F-1A732CFB218D}"/>
              </a:ext>
            </a:extLst>
          </p:cNvPr>
          <p:cNvSpPr txBox="1"/>
          <p:nvPr/>
        </p:nvSpPr>
        <p:spPr>
          <a:xfrm>
            <a:off x="1143000" y="5464793"/>
            <a:ext cx="15426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/>
              <a:t>meta data</a:t>
            </a:r>
          </a:p>
          <a:p>
            <a:r>
              <a:rPr lang="en-JP"/>
              <a:t>SID:Integer</a:t>
            </a:r>
          </a:p>
          <a:p>
            <a:r>
              <a:rPr lang="en-JP"/>
              <a:t>Name:String</a:t>
            </a:r>
          </a:p>
          <a:p>
            <a:r>
              <a:rPr lang="en-JP"/>
              <a:t>Gender:String</a:t>
            </a:r>
          </a:p>
          <a:p>
            <a:r>
              <a:rPr lang="en-JP"/>
              <a:t>Address:String</a:t>
            </a:r>
          </a:p>
        </p:txBody>
      </p:sp>
    </p:spTree>
    <p:extLst>
      <p:ext uri="{BB962C8B-B14F-4D97-AF65-F5344CB8AC3E}">
        <p14:creationId xmlns:p14="http://schemas.microsoft.com/office/powerpoint/2010/main" val="150912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0F10-6584-E741-B384-618CE6BF5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Advantages of DBMS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158A6-1A45-5A41-A230-05904E46C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Restricting authorized access</a:t>
            </a:r>
          </a:p>
          <a:p>
            <a:r>
              <a:rPr lang="en-JP"/>
              <a:t>Providing storage, search, and quering</a:t>
            </a:r>
          </a:p>
          <a:p>
            <a:r>
              <a:rPr lang="en-JP"/>
              <a:t>Facilitates backup and recovery</a:t>
            </a:r>
          </a:p>
          <a:p>
            <a:r>
              <a:rPr lang="en-JP"/>
              <a:t>Representing complex relationships among data</a:t>
            </a:r>
          </a:p>
          <a:p>
            <a:r>
              <a:rPr lang="en-JP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07228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633" y="2642659"/>
            <a:ext cx="9084734" cy="1325563"/>
          </a:xfrm>
        </p:spPr>
        <p:txBody>
          <a:bodyPr>
            <a:normAutofit/>
          </a:bodyPr>
          <a:lstStyle/>
          <a:p>
            <a:pPr algn="ctr"/>
            <a:r>
              <a:rPr lang="en-JP"/>
              <a:t>Data Models, Schemas, and Instances</a:t>
            </a:r>
          </a:p>
        </p:txBody>
      </p:sp>
    </p:spTree>
    <p:extLst>
      <p:ext uri="{BB962C8B-B14F-4D97-AF65-F5344CB8AC3E}">
        <p14:creationId xmlns:p14="http://schemas.microsoft.com/office/powerpoint/2010/main" val="3194289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4FFA-22A0-A147-83EB-B8FFAC726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Data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B696E-7231-0346-9014-5FA5EEB25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613958"/>
            <a:ext cx="10515600" cy="4351338"/>
          </a:xfrm>
        </p:spPr>
        <p:txBody>
          <a:bodyPr/>
          <a:lstStyle/>
          <a:p>
            <a:r>
              <a:rPr lang="en-JP"/>
              <a:t>Data abstraction refers to supression of data organization details and storage, and highlighting the essential features to understand the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460C2C-72F0-E149-AF6A-A65F0A2134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079225"/>
              </p:ext>
            </p:extLst>
          </p:nvPr>
        </p:nvGraphicFramePr>
        <p:xfrm>
          <a:off x="505692" y="2866341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41C9F7-5607-324C-AF5F-1590D8FF76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524495"/>
              </p:ext>
            </p:extLst>
          </p:nvPr>
        </p:nvGraphicFramePr>
        <p:xfrm>
          <a:off x="505692" y="5244042"/>
          <a:ext cx="473517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3261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123314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2768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CID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cIntro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Programing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  <a:r>
                        <a:rPr lang="en-JP"/>
                        <a:t>ata analystics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 gridSpan="3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B70193-5957-CF41-B040-BF6885813EA9}"/>
              </a:ext>
            </a:extLst>
          </p:cNvPr>
          <p:cNvSpPr txBox="1"/>
          <p:nvPr/>
        </p:nvSpPr>
        <p:spPr>
          <a:xfrm>
            <a:off x="5715000" y="452945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(or)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88C441A-3E2F-1F4B-9521-8C70E577C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3615315"/>
              </p:ext>
            </p:extLst>
          </p:nvPr>
        </p:nvGraphicFramePr>
        <p:xfrm>
          <a:off x="6833759" y="3284485"/>
          <a:ext cx="4385731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F8D1981-6BBA-344D-8F61-86239EA687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230379"/>
              </p:ext>
            </p:extLst>
          </p:nvPr>
        </p:nvGraphicFramePr>
        <p:xfrm>
          <a:off x="6833759" y="5975562"/>
          <a:ext cx="473517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3261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123314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2768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CID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cIntro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F6618D8-C07A-6B46-9A3F-D827060BD00E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923870" y="3650245"/>
            <a:ext cx="8464" cy="8427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iamond 11">
            <a:extLst>
              <a:ext uri="{FF2B5EF4-FFF2-40B4-BE49-F238E27FC236}">
                <a16:creationId xmlns:a16="http://schemas.microsoft.com/office/drawing/2014/main" id="{8706F558-4F8E-DC47-881D-1D842F63C70D}"/>
              </a:ext>
            </a:extLst>
          </p:cNvPr>
          <p:cNvSpPr/>
          <p:nvPr/>
        </p:nvSpPr>
        <p:spPr>
          <a:xfrm>
            <a:off x="8229600" y="4493020"/>
            <a:ext cx="1405467" cy="72945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takes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070CDF5-B0AF-104A-8CFE-8ACDC5999FDD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8923868" y="5222479"/>
            <a:ext cx="8466" cy="7530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E6DC194-3198-B643-8DB3-821393BF06FF}"/>
              </a:ext>
            </a:extLst>
          </p:cNvPr>
          <p:cNvSpPr/>
          <p:nvPr/>
        </p:nvSpPr>
        <p:spPr>
          <a:xfrm>
            <a:off x="10193866" y="4561367"/>
            <a:ext cx="1253067" cy="4995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grade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0F1A75C-0105-EB4C-8E2D-188D01E29F44}"/>
              </a:ext>
            </a:extLst>
          </p:cNvPr>
          <p:cNvCxnSpPr>
            <a:stCxn id="12" idx="3"/>
            <a:endCxn id="20" idx="2"/>
          </p:cNvCxnSpPr>
          <p:nvPr/>
        </p:nvCxnSpPr>
        <p:spPr>
          <a:xfrm flipV="1">
            <a:off x="9635067" y="4811134"/>
            <a:ext cx="558799" cy="46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88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31F74-7047-CA40-AEB0-D9306C2A7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37D2E-7C42-9F47-9E0B-85ACD1305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922308"/>
          </a:xfrm>
        </p:spPr>
        <p:txBody>
          <a:bodyPr>
            <a:normAutofit lnSpcReduction="10000"/>
          </a:bodyPr>
          <a:lstStyle/>
          <a:p>
            <a:r>
              <a:rPr lang="en-JP"/>
              <a:t>Data Model:  collection of concepts to describe the structure of database</a:t>
            </a:r>
          </a:p>
          <a:p>
            <a:endParaRPr lang="en-JP"/>
          </a:p>
          <a:p>
            <a:r>
              <a:rPr lang="en-JP"/>
              <a:t>Structure of database:</a:t>
            </a:r>
          </a:p>
          <a:p>
            <a:pPr lvl="1"/>
            <a:r>
              <a:rPr lang="en-JP"/>
              <a:t>data types</a:t>
            </a:r>
          </a:p>
          <a:p>
            <a:pPr lvl="1"/>
            <a:r>
              <a:rPr lang="en-JP"/>
              <a:t>relationships</a:t>
            </a:r>
          </a:p>
          <a:p>
            <a:pPr lvl="1"/>
            <a:r>
              <a:rPr lang="en-JP"/>
              <a:t>constraints</a:t>
            </a:r>
          </a:p>
          <a:p>
            <a:endParaRPr lang="en-JP"/>
          </a:p>
          <a:p>
            <a:r>
              <a:rPr lang="en-JP"/>
              <a:t>Types of models:</a:t>
            </a:r>
          </a:p>
          <a:p>
            <a:pPr lvl="1"/>
            <a:r>
              <a:rPr lang="en-JP" b="1"/>
              <a:t>Conceptual data model: </a:t>
            </a:r>
            <a:r>
              <a:rPr lang="en-JP"/>
              <a:t>uses entities and relations, for normal people</a:t>
            </a:r>
          </a:p>
          <a:p>
            <a:pPr lvl="1"/>
            <a:r>
              <a:rPr lang="en-JP"/>
              <a:t>Physical data model: how data is being stored in a machine, for computer science researchers</a:t>
            </a:r>
          </a:p>
        </p:txBody>
      </p:sp>
    </p:spTree>
    <p:extLst>
      <p:ext uri="{BB962C8B-B14F-4D97-AF65-F5344CB8AC3E}">
        <p14:creationId xmlns:p14="http://schemas.microsoft.com/office/powerpoint/2010/main" val="146289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E93D0-0E4C-E945-978E-99514861D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D82EF-1CA1-304A-A8BF-8704EB25A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Description of the database is called schema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6DA096E-5034-7A4C-83CE-8C854482F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1868"/>
              </p:ext>
            </p:extLst>
          </p:nvPr>
        </p:nvGraphicFramePr>
        <p:xfrm>
          <a:off x="200892" y="3064461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7E205A2-141F-FD41-8DDB-71A23E8559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844814"/>
              </p:ext>
            </p:extLst>
          </p:nvPr>
        </p:nvGraphicFramePr>
        <p:xfrm>
          <a:off x="7223226" y="3978861"/>
          <a:ext cx="4385731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DB3487-DA7C-274E-B612-13A952BBA362}"/>
              </a:ext>
            </a:extLst>
          </p:cNvPr>
          <p:cNvCxnSpPr/>
          <p:nvPr/>
        </p:nvCxnSpPr>
        <p:spPr>
          <a:xfrm>
            <a:off x="4842934" y="4161741"/>
            <a:ext cx="18711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FF5314C-3272-AB4A-B32C-29D3159B6A4F}"/>
              </a:ext>
            </a:extLst>
          </p:cNvPr>
          <p:cNvSpPr txBox="1"/>
          <p:nvPr/>
        </p:nvSpPr>
        <p:spPr>
          <a:xfrm>
            <a:off x="5318277" y="3816628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Schema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7AEE02-94E0-F041-941C-8F0FEAE5C732}"/>
              </a:ext>
            </a:extLst>
          </p:cNvPr>
          <p:cNvSpPr txBox="1"/>
          <p:nvPr/>
        </p:nvSpPr>
        <p:spPr>
          <a:xfrm>
            <a:off x="8620319" y="5076126"/>
            <a:ext cx="1738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Schema diagram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17DF17-613B-AF4D-999C-3BDA5B79CFA6}"/>
              </a:ext>
            </a:extLst>
          </p:cNvPr>
          <p:cNvSpPr txBox="1"/>
          <p:nvPr/>
        </p:nvSpPr>
        <p:spPr>
          <a:xfrm>
            <a:off x="3869267" y="6127234"/>
            <a:ext cx="418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****Schema is crucial to build SQL queries</a:t>
            </a:r>
          </a:p>
        </p:txBody>
      </p:sp>
    </p:spTree>
    <p:extLst>
      <p:ext uri="{BB962C8B-B14F-4D97-AF65-F5344CB8AC3E}">
        <p14:creationId xmlns:p14="http://schemas.microsoft.com/office/powerpoint/2010/main" val="4125957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BD4E4-B3E6-3D45-B03F-EF42B9BDA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Instance of the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3D391-29DD-C746-9412-26987EAA7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/>
              <a:t>An Instance represents the database existing at a particular time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7357A9F-5188-4D44-BF44-1707FB569EE6}"/>
              </a:ext>
            </a:extLst>
          </p:cNvPr>
          <p:cNvCxnSpPr/>
          <p:nvPr/>
        </p:nvCxnSpPr>
        <p:spPr>
          <a:xfrm>
            <a:off x="711200" y="6536267"/>
            <a:ext cx="10947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6FF5696-8372-2944-9C0D-23C0D34918E2}"/>
              </a:ext>
            </a:extLst>
          </p:cNvPr>
          <p:cNvSpPr txBox="1"/>
          <p:nvPr/>
        </p:nvSpPr>
        <p:spPr>
          <a:xfrm>
            <a:off x="5147733" y="6536267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time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A594F6E-E987-264F-84ED-A1B809365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4920500"/>
              </p:ext>
            </p:extLst>
          </p:nvPr>
        </p:nvGraphicFramePr>
        <p:xfrm>
          <a:off x="497225" y="2798608"/>
          <a:ext cx="438573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6D7BC7A-5CF4-844A-BED8-A825EEB762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211735"/>
              </p:ext>
            </p:extLst>
          </p:nvPr>
        </p:nvGraphicFramePr>
        <p:xfrm>
          <a:off x="3903134" y="3690461"/>
          <a:ext cx="438573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EB93008-32FD-2448-9CD1-F87184329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472536"/>
              </p:ext>
            </p:extLst>
          </p:nvPr>
        </p:nvGraphicFramePr>
        <p:xfrm>
          <a:off x="7704667" y="4967393"/>
          <a:ext cx="4385731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462DF2F-D340-B84E-BCBD-7A553322687E}"/>
              </a:ext>
            </a:extLst>
          </p:cNvPr>
          <p:cNvSpPr txBox="1"/>
          <p:nvPr/>
        </p:nvSpPr>
        <p:spPr>
          <a:xfrm>
            <a:off x="3810000" y="2491441"/>
            <a:ext cx="113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>
                <a:solidFill>
                  <a:srgbClr val="FF0000"/>
                </a:solidFill>
              </a:rPr>
              <a:t>instance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29FBD-50E4-0F41-8626-4EE3479255BD}"/>
              </a:ext>
            </a:extLst>
          </p:cNvPr>
          <p:cNvSpPr txBox="1"/>
          <p:nvPr/>
        </p:nvSpPr>
        <p:spPr>
          <a:xfrm>
            <a:off x="7152592" y="3399961"/>
            <a:ext cx="113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>
                <a:solidFill>
                  <a:srgbClr val="FF0000"/>
                </a:solidFill>
              </a:rPr>
              <a:t>instance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A5A890-8156-AB41-9616-EFC691D96024}"/>
              </a:ext>
            </a:extLst>
          </p:cNvPr>
          <p:cNvSpPr txBox="1"/>
          <p:nvPr/>
        </p:nvSpPr>
        <p:spPr>
          <a:xfrm>
            <a:off x="10954125" y="4647790"/>
            <a:ext cx="113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>
                <a:solidFill>
                  <a:srgbClr val="FF0000"/>
                </a:solidFill>
              </a:rPr>
              <a:t>instance 3</a:t>
            </a:r>
          </a:p>
        </p:txBody>
      </p:sp>
    </p:spTree>
    <p:extLst>
      <p:ext uri="{BB962C8B-B14F-4D97-AF65-F5344CB8AC3E}">
        <p14:creationId xmlns:p14="http://schemas.microsoft.com/office/powerpoint/2010/main" val="470724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633" y="2642659"/>
            <a:ext cx="9084734" cy="1325563"/>
          </a:xfrm>
        </p:spPr>
        <p:txBody>
          <a:bodyPr>
            <a:normAutofit/>
          </a:bodyPr>
          <a:lstStyle/>
          <a:p>
            <a:pPr algn="ctr"/>
            <a:r>
              <a:rPr lang="en-JP"/>
              <a:t>Architecture of the Database</a:t>
            </a:r>
          </a:p>
        </p:txBody>
      </p:sp>
    </p:spTree>
    <p:extLst>
      <p:ext uri="{BB962C8B-B14F-4D97-AF65-F5344CB8AC3E}">
        <p14:creationId xmlns:p14="http://schemas.microsoft.com/office/powerpoint/2010/main" val="481615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C7C6-9238-7B41-9FF3-A85FC97CB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Three Schema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6DB23-17CC-0D45-8706-484095BA7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4141" y="2106469"/>
            <a:ext cx="5854700" cy="4584700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6AEF6B65-BF1B-EF42-8576-DF051D61D415}"/>
              </a:ext>
            </a:extLst>
          </p:cNvPr>
          <p:cNvSpPr/>
          <p:nvPr/>
        </p:nvSpPr>
        <p:spPr>
          <a:xfrm>
            <a:off x="5245485" y="5301384"/>
            <a:ext cx="267855" cy="11914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F5B8B134-E6AC-E44F-8917-6ED544C3AE14}"/>
              </a:ext>
            </a:extLst>
          </p:cNvPr>
          <p:cNvSpPr/>
          <p:nvPr/>
        </p:nvSpPr>
        <p:spPr>
          <a:xfrm>
            <a:off x="4979170" y="4275667"/>
            <a:ext cx="267855" cy="1099608"/>
          </a:xfrm>
          <a:prstGeom prst="leftBrace">
            <a:avLst>
              <a:gd name="adj1" fmla="val 272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>
              <a:highlight>
                <a:srgbClr val="00FF00"/>
              </a:highlight>
            </a:endParaRP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168A837B-45A7-344F-824A-CC844B2627AD}"/>
              </a:ext>
            </a:extLst>
          </p:cNvPr>
          <p:cNvSpPr/>
          <p:nvPr/>
        </p:nvSpPr>
        <p:spPr>
          <a:xfrm>
            <a:off x="4779049" y="2887464"/>
            <a:ext cx="267855" cy="1285543"/>
          </a:xfrm>
          <a:prstGeom prst="leftBrace">
            <a:avLst>
              <a:gd name="adj1" fmla="val 2729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10A709-DB52-9C42-8562-0B23502A7D36}"/>
              </a:ext>
            </a:extLst>
          </p:cNvPr>
          <p:cNvSpPr txBox="1"/>
          <p:nvPr/>
        </p:nvSpPr>
        <p:spPr>
          <a:xfrm>
            <a:off x="949481" y="5477662"/>
            <a:ext cx="44299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>
                <a:solidFill>
                  <a:schemeClr val="accent1"/>
                </a:solidFill>
              </a:rPr>
              <a:t>Describes pysical storage structure of data</a:t>
            </a:r>
          </a:p>
          <a:p>
            <a:r>
              <a:rPr lang="en-JP">
                <a:solidFill>
                  <a:schemeClr val="accent1"/>
                </a:solidFill>
              </a:rPr>
              <a:t>Advanced concept</a:t>
            </a:r>
          </a:p>
          <a:p>
            <a:r>
              <a:rPr lang="en-JP">
                <a:solidFill>
                  <a:schemeClr val="accent1"/>
                </a:solidFill>
              </a:rPr>
              <a:t>Programmers domain</a:t>
            </a:r>
          </a:p>
          <a:p>
            <a:r>
              <a:rPr lang="en-JP">
                <a:solidFill>
                  <a:schemeClr val="accent1"/>
                </a:solidFill>
              </a:rPr>
              <a:t>Necessity to be called as database researcher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1AC2D-BBE9-4F47-88A4-95F6BAEDADAA}"/>
              </a:ext>
            </a:extLst>
          </p:cNvPr>
          <p:cNvSpPr txBox="1"/>
          <p:nvPr/>
        </p:nvSpPr>
        <p:spPr>
          <a:xfrm>
            <a:off x="933835" y="4332079"/>
            <a:ext cx="3940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>
                <a:solidFill>
                  <a:schemeClr val="accent6"/>
                </a:solidFill>
              </a:rPr>
              <a:t>Describes the structure of whole database to community of users</a:t>
            </a:r>
          </a:p>
          <a:p>
            <a:endParaRPr lang="en-JP">
              <a:solidFill>
                <a:schemeClr val="accent6"/>
              </a:solidFill>
            </a:endParaRPr>
          </a:p>
          <a:p>
            <a:r>
              <a:rPr lang="en-JP">
                <a:solidFill>
                  <a:schemeClr val="accent6"/>
                </a:solidFill>
              </a:rPr>
              <a:t>Hides internal level details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098D3-DD9C-9D4F-82BD-74E2C538CE6B}"/>
              </a:ext>
            </a:extLst>
          </p:cNvPr>
          <p:cNvSpPr txBox="1"/>
          <p:nvPr/>
        </p:nvSpPr>
        <p:spPr>
          <a:xfrm>
            <a:off x="949481" y="2803558"/>
            <a:ext cx="39408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>
                <a:solidFill>
                  <a:srgbClr val="FF0000"/>
                </a:solidFill>
              </a:rPr>
              <a:t>Provides partial view of schema to external users through views</a:t>
            </a:r>
          </a:p>
          <a:p>
            <a:endParaRPr lang="en-JP">
              <a:solidFill>
                <a:srgbClr val="FF0000"/>
              </a:solidFill>
            </a:endParaRPr>
          </a:p>
          <a:p>
            <a:r>
              <a:rPr lang="en-JP">
                <a:solidFill>
                  <a:srgbClr val="FF0000"/>
                </a:solidFill>
              </a:rPr>
              <a:t>Hides the actual conceptual level schema and data</a:t>
            </a:r>
          </a:p>
        </p:txBody>
      </p:sp>
    </p:spTree>
    <p:extLst>
      <p:ext uri="{BB962C8B-B14F-4D97-AF65-F5344CB8AC3E}">
        <p14:creationId xmlns:p14="http://schemas.microsoft.com/office/powerpoint/2010/main" val="421077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B05DCC-99D5-684F-AEA2-5F055F6C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213" y="0"/>
            <a:ext cx="6921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6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267" y="2684992"/>
            <a:ext cx="3479800" cy="1325563"/>
          </a:xfrm>
        </p:spPr>
        <p:txBody>
          <a:bodyPr/>
          <a:lstStyle/>
          <a:p>
            <a:r>
              <a:rPr lang="en-JP"/>
              <a:t>Mini-World</a:t>
            </a:r>
          </a:p>
        </p:txBody>
      </p:sp>
    </p:spTree>
    <p:extLst>
      <p:ext uri="{BB962C8B-B14F-4D97-AF65-F5344CB8AC3E}">
        <p14:creationId xmlns:p14="http://schemas.microsoft.com/office/powerpoint/2010/main" val="8293791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633" y="2642659"/>
            <a:ext cx="9084734" cy="1325563"/>
          </a:xfrm>
        </p:spPr>
        <p:txBody>
          <a:bodyPr>
            <a:normAutofit/>
          </a:bodyPr>
          <a:lstStyle/>
          <a:p>
            <a:pPr algn="ctr"/>
            <a:r>
              <a:rPr lang="en-JP"/>
              <a:t>Centralized and Client-Server Architecture of DBMS</a:t>
            </a:r>
          </a:p>
        </p:txBody>
      </p:sp>
    </p:spTree>
    <p:extLst>
      <p:ext uri="{BB962C8B-B14F-4D97-AF65-F5344CB8AC3E}">
        <p14:creationId xmlns:p14="http://schemas.microsoft.com/office/powerpoint/2010/main" val="928115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28D26-4B11-1745-8E06-27A67F299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542"/>
          </a:xfrm>
        </p:spPr>
        <p:txBody>
          <a:bodyPr/>
          <a:lstStyle/>
          <a:p>
            <a:r>
              <a:rPr lang="en-JP"/>
              <a:t>Centralized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9E3156-69A9-4246-92E5-90B6658E2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1194594"/>
            <a:ext cx="64135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87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43F4-3C28-B046-A8B2-0E18F6A59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Two-Tier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6C3B22-B88A-8049-8FC6-F1669BED4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217" y="1747838"/>
            <a:ext cx="7053561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741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F264-F5B6-A949-8850-AFA0E519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Three-Tier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409DA-C43B-844C-816A-5FC59F690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067" y="1502833"/>
            <a:ext cx="6096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27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633" y="2642659"/>
            <a:ext cx="9084734" cy="1325563"/>
          </a:xfrm>
        </p:spPr>
        <p:txBody>
          <a:bodyPr>
            <a:normAutofit/>
          </a:bodyPr>
          <a:lstStyle/>
          <a:p>
            <a:pPr algn="ctr"/>
            <a:r>
              <a:rPr lang="en-JP"/>
              <a:t>Classification of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1559872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53F59-F922-C345-BB77-8714BC088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Classification of Databases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98011-BCC0-B942-BC4B-AD543234A82B}"/>
              </a:ext>
            </a:extLst>
          </p:cNvPr>
          <p:cNvSpPr txBox="1"/>
          <p:nvPr/>
        </p:nvSpPr>
        <p:spPr>
          <a:xfrm>
            <a:off x="5139266" y="1574800"/>
            <a:ext cx="2306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Database classification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21913F8-DF9E-3444-BF72-7AE23D05B1AE}"/>
              </a:ext>
            </a:extLst>
          </p:cNvPr>
          <p:cNvCxnSpPr>
            <a:cxnSpLocks/>
          </p:cNvCxnSpPr>
          <p:nvPr/>
        </p:nvCxnSpPr>
        <p:spPr>
          <a:xfrm>
            <a:off x="491067" y="2243667"/>
            <a:ext cx="9581012" cy="18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E1CB438-8487-0B4E-BB85-F08983A27B51}"/>
              </a:ext>
            </a:extLst>
          </p:cNvPr>
          <p:cNvCxnSpPr>
            <a:stCxn id="4" idx="2"/>
          </p:cNvCxnSpPr>
          <p:nvPr/>
        </p:nvCxnSpPr>
        <p:spPr>
          <a:xfrm flipH="1">
            <a:off x="6292306" y="1944132"/>
            <a:ext cx="1" cy="2995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C65B6C-F3CF-B746-8E6B-5C9FC9937E62}"/>
              </a:ext>
            </a:extLst>
          </p:cNvPr>
          <p:cNvCxnSpPr/>
          <p:nvPr/>
        </p:nvCxnSpPr>
        <p:spPr>
          <a:xfrm>
            <a:off x="491067" y="2243667"/>
            <a:ext cx="0" cy="21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4BA933D-6DCC-1E4D-9776-1061A6189BB0}"/>
              </a:ext>
            </a:extLst>
          </p:cNvPr>
          <p:cNvSpPr txBox="1"/>
          <p:nvPr/>
        </p:nvSpPr>
        <p:spPr>
          <a:xfrm>
            <a:off x="67733" y="2416203"/>
            <a:ext cx="126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 model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4A6204-0019-484A-ADBD-5082E04B55C4}"/>
              </a:ext>
            </a:extLst>
          </p:cNvPr>
          <p:cNvCxnSpPr/>
          <p:nvPr/>
        </p:nvCxnSpPr>
        <p:spPr>
          <a:xfrm>
            <a:off x="491067" y="2785535"/>
            <a:ext cx="0" cy="143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BE6A294-E92D-094B-A2AB-916235AA5C31}"/>
              </a:ext>
            </a:extLst>
          </p:cNvPr>
          <p:cNvCxnSpPr/>
          <p:nvPr/>
        </p:nvCxnSpPr>
        <p:spPr>
          <a:xfrm>
            <a:off x="67733" y="2929467"/>
            <a:ext cx="12697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F36F0A-E6F9-5D49-84ED-9F07D82B886D}"/>
              </a:ext>
            </a:extLst>
          </p:cNvPr>
          <p:cNvCxnSpPr/>
          <p:nvPr/>
        </p:nvCxnSpPr>
        <p:spPr>
          <a:xfrm>
            <a:off x="67733" y="2929467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17CC80-A968-E44A-9446-FE8A5C30FA28}"/>
              </a:ext>
            </a:extLst>
          </p:cNvPr>
          <p:cNvCxnSpPr/>
          <p:nvPr/>
        </p:nvCxnSpPr>
        <p:spPr>
          <a:xfrm>
            <a:off x="1337504" y="2929467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C277192-30CB-134E-A90F-A5C69FBDD1AE}"/>
              </a:ext>
            </a:extLst>
          </p:cNvPr>
          <p:cNvSpPr txBox="1"/>
          <p:nvPr/>
        </p:nvSpPr>
        <p:spPr>
          <a:xfrm rot="16200000">
            <a:off x="-827855" y="3841988"/>
            <a:ext cx="202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Relational database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DCDBC0B-861C-B74A-A3D0-AB77A4A814E9}"/>
              </a:ext>
            </a:extLst>
          </p:cNvPr>
          <p:cNvSpPr txBox="1"/>
          <p:nvPr/>
        </p:nvSpPr>
        <p:spPr>
          <a:xfrm rot="16200000">
            <a:off x="423828" y="3703488"/>
            <a:ext cx="1658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Object oriented</a:t>
            </a:r>
          </a:p>
          <a:p>
            <a:r>
              <a:rPr lang="en-JP"/>
              <a:t> database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E390927-3A25-5C49-B955-A37962C17CBE}"/>
              </a:ext>
            </a:extLst>
          </p:cNvPr>
          <p:cNvCxnSpPr/>
          <p:nvPr/>
        </p:nvCxnSpPr>
        <p:spPr>
          <a:xfrm>
            <a:off x="2777068" y="2243668"/>
            <a:ext cx="0" cy="21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1B3D3A8-E588-AC49-8EA2-580C20C93DC5}"/>
              </a:ext>
            </a:extLst>
          </p:cNvPr>
          <p:cNvSpPr txBox="1"/>
          <p:nvPr/>
        </p:nvSpPr>
        <p:spPr>
          <a:xfrm>
            <a:off x="2353734" y="2416204"/>
            <a:ext cx="7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Query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523FB3-7B1F-AF47-9C97-F9EE58F1C7CD}"/>
              </a:ext>
            </a:extLst>
          </p:cNvPr>
          <p:cNvCxnSpPr/>
          <p:nvPr/>
        </p:nvCxnSpPr>
        <p:spPr>
          <a:xfrm>
            <a:off x="2777068" y="2785536"/>
            <a:ext cx="0" cy="143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46AD4B3-4471-404E-93A3-C7FEA867DA2A}"/>
              </a:ext>
            </a:extLst>
          </p:cNvPr>
          <p:cNvCxnSpPr/>
          <p:nvPr/>
        </p:nvCxnSpPr>
        <p:spPr>
          <a:xfrm>
            <a:off x="2353734" y="2929468"/>
            <a:ext cx="12697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4F0C72E-64CF-6A47-A884-3F8AE46DD75E}"/>
              </a:ext>
            </a:extLst>
          </p:cNvPr>
          <p:cNvCxnSpPr/>
          <p:nvPr/>
        </p:nvCxnSpPr>
        <p:spPr>
          <a:xfrm>
            <a:off x="2353734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E05CFF-E96F-DF4F-A08F-5B84BD51BC07}"/>
              </a:ext>
            </a:extLst>
          </p:cNvPr>
          <p:cNvCxnSpPr/>
          <p:nvPr/>
        </p:nvCxnSpPr>
        <p:spPr>
          <a:xfrm>
            <a:off x="3623505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EA79CAE-123C-B048-8B48-DFCFDCE0F007}"/>
              </a:ext>
            </a:extLst>
          </p:cNvPr>
          <p:cNvSpPr txBox="1"/>
          <p:nvPr/>
        </p:nvSpPr>
        <p:spPr>
          <a:xfrm rot="16200000">
            <a:off x="1581772" y="3703490"/>
            <a:ext cx="1777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Structured query</a:t>
            </a:r>
          </a:p>
          <a:p>
            <a:r>
              <a:rPr lang="en-JP"/>
              <a:t>language (SQL)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633398-987B-2647-9A93-1C6944A751A1}"/>
              </a:ext>
            </a:extLst>
          </p:cNvPr>
          <p:cNvSpPr txBox="1"/>
          <p:nvPr/>
        </p:nvSpPr>
        <p:spPr>
          <a:xfrm rot="16200000">
            <a:off x="3131515" y="384198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NoSQL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1C19A6C-1111-EE42-8975-40F36C7C88D6}"/>
              </a:ext>
            </a:extLst>
          </p:cNvPr>
          <p:cNvCxnSpPr/>
          <p:nvPr/>
        </p:nvCxnSpPr>
        <p:spPr>
          <a:xfrm>
            <a:off x="4902201" y="2243668"/>
            <a:ext cx="0" cy="21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96D744-E854-5B46-8FF1-5894C8C09F3E}"/>
              </a:ext>
            </a:extLst>
          </p:cNvPr>
          <p:cNvSpPr txBox="1"/>
          <p:nvPr/>
        </p:nvSpPr>
        <p:spPr>
          <a:xfrm>
            <a:off x="4478867" y="2416204"/>
            <a:ext cx="228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Transaction properties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848B7B2-ACBF-C449-AEFF-A484661C114B}"/>
              </a:ext>
            </a:extLst>
          </p:cNvPr>
          <p:cNvCxnSpPr/>
          <p:nvPr/>
        </p:nvCxnSpPr>
        <p:spPr>
          <a:xfrm>
            <a:off x="4902201" y="2785536"/>
            <a:ext cx="0" cy="143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174FE2E-2CA3-2244-BF20-E0AF7CF718FD}"/>
              </a:ext>
            </a:extLst>
          </p:cNvPr>
          <p:cNvCxnSpPr/>
          <p:nvPr/>
        </p:nvCxnSpPr>
        <p:spPr>
          <a:xfrm>
            <a:off x="4478867" y="2929468"/>
            <a:ext cx="12697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F2DD89-AD7F-7A49-968B-017F42638639}"/>
              </a:ext>
            </a:extLst>
          </p:cNvPr>
          <p:cNvCxnSpPr/>
          <p:nvPr/>
        </p:nvCxnSpPr>
        <p:spPr>
          <a:xfrm>
            <a:off x="4478867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AD8DF65-5C08-954B-A9D4-620395781CA2}"/>
              </a:ext>
            </a:extLst>
          </p:cNvPr>
          <p:cNvCxnSpPr/>
          <p:nvPr/>
        </p:nvCxnSpPr>
        <p:spPr>
          <a:xfrm>
            <a:off x="5748638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AE8C845-9920-8049-B0E6-70A6BC8F9664}"/>
              </a:ext>
            </a:extLst>
          </p:cNvPr>
          <p:cNvSpPr txBox="1"/>
          <p:nvPr/>
        </p:nvSpPr>
        <p:spPr>
          <a:xfrm rot="16200000">
            <a:off x="3347076" y="3781106"/>
            <a:ext cx="24572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Atomicity, consistency, </a:t>
            </a:r>
          </a:p>
          <a:p>
            <a:r>
              <a:rPr lang="en-JP"/>
              <a:t>insolation and durability</a:t>
            </a:r>
          </a:p>
          <a:p>
            <a:r>
              <a:rPr lang="en-JP"/>
              <a:t>(ACID)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204C676-D2A9-924E-920F-F8E6754DC0AD}"/>
              </a:ext>
            </a:extLst>
          </p:cNvPr>
          <p:cNvSpPr txBox="1"/>
          <p:nvPr/>
        </p:nvSpPr>
        <p:spPr>
          <a:xfrm rot="16200000">
            <a:off x="4189253" y="3837821"/>
            <a:ext cx="3027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Basically available, Soft state, and eventually consistent </a:t>
            </a:r>
          </a:p>
          <a:p>
            <a:r>
              <a:rPr lang="en-US"/>
              <a:t>(BASE)</a:t>
            </a:r>
            <a:endParaRPr lang="en-JP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467FF78A-3DCD-9D45-BF91-27181296BBEF}"/>
              </a:ext>
            </a:extLst>
          </p:cNvPr>
          <p:cNvSpPr/>
          <p:nvPr/>
        </p:nvSpPr>
        <p:spPr>
          <a:xfrm rot="16200000">
            <a:off x="5001063" y="4782384"/>
            <a:ext cx="225378" cy="228748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757FFE7-07FC-2E48-BEA6-246796A7625D}"/>
              </a:ext>
            </a:extLst>
          </p:cNvPr>
          <p:cNvSpPr txBox="1"/>
          <p:nvPr/>
        </p:nvSpPr>
        <p:spPr>
          <a:xfrm>
            <a:off x="3988100" y="6094774"/>
            <a:ext cx="1961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The war of BigData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DDB9B0F-FA43-F64E-84E2-F780CD02B6F4}"/>
              </a:ext>
            </a:extLst>
          </p:cNvPr>
          <p:cNvCxnSpPr/>
          <p:nvPr/>
        </p:nvCxnSpPr>
        <p:spPr>
          <a:xfrm>
            <a:off x="7529024" y="2243668"/>
            <a:ext cx="0" cy="21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C6E1C16-EFE7-F543-B724-1E05A1D62D02}"/>
              </a:ext>
            </a:extLst>
          </p:cNvPr>
          <p:cNvSpPr txBox="1"/>
          <p:nvPr/>
        </p:nvSpPr>
        <p:spPr>
          <a:xfrm>
            <a:off x="6687768" y="2423496"/>
            <a:ext cx="2317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Format of data storage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395BB76-A3E0-CC40-9269-1078EFD0DD81}"/>
              </a:ext>
            </a:extLst>
          </p:cNvPr>
          <p:cNvCxnSpPr/>
          <p:nvPr/>
        </p:nvCxnSpPr>
        <p:spPr>
          <a:xfrm>
            <a:off x="7529024" y="2785536"/>
            <a:ext cx="0" cy="143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BB6929A-6756-4C45-99D1-16F87092C25E}"/>
              </a:ext>
            </a:extLst>
          </p:cNvPr>
          <p:cNvCxnSpPr/>
          <p:nvPr/>
        </p:nvCxnSpPr>
        <p:spPr>
          <a:xfrm>
            <a:off x="7105690" y="2929468"/>
            <a:ext cx="12697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5CB03A8-1B35-BF4F-8208-4A6C79B504B4}"/>
              </a:ext>
            </a:extLst>
          </p:cNvPr>
          <p:cNvCxnSpPr/>
          <p:nvPr/>
        </p:nvCxnSpPr>
        <p:spPr>
          <a:xfrm>
            <a:off x="7105690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FC5FE61-7AC1-AF42-A881-09184752928D}"/>
              </a:ext>
            </a:extLst>
          </p:cNvPr>
          <p:cNvCxnSpPr/>
          <p:nvPr/>
        </p:nvCxnSpPr>
        <p:spPr>
          <a:xfrm>
            <a:off x="8375461" y="2929468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B1E75C3-1FFB-ED4B-86BB-D94142A76F2C}"/>
              </a:ext>
            </a:extLst>
          </p:cNvPr>
          <p:cNvSpPr txBox="1"/>
          <p:nvPr/>
        </p:nvSpPr>
        <p:spPr>
          <a:xfrm rot="16200000">
            <a:off x="6040798" y="3935647"/>
            <a:ext cx="21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Horizontal databases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C3CE067-80DB-F94B-A070-D830A0C5A144}"/>
              </a:ext>
            </a:extLst>
          </p:cNvPr>
          <p:cNvSpPr txBox="1"/>
          <p:nvPr/>
        </p:nvSpPr>
        <p:spPr>
          <a:xfrm rot="16200000">
            <a:off x="7433088" y="3912135"/>
            <a:ext cx="1884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Vertical databases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A685483-36F6-3242-9342-4395B7506805}"/>
              </a:ext>
            </a:extLst>
          </p:cNvPr>
          <p:cNvCxnSpPr/>
          <p:nvPr/>
        </p:nvCxnSpPr>
        <p:spPr>
          <a:xfrm>
            <a:off x="10072079" y="2262204"/>
            <a:ext cx="0" cy="211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314B07A-DAD0-B447-9AD5-D714F25C363C}"/>
              </a:ext>
            </a:extLst>
          </p:cNvPr>
          <p:cNvSpPr txBox="1"/>
          <p:nvPr/>
        </p:nvSpPr>
        <p:spPr>
          <a:xfrm>
            <a:off x="9442523" y="2442404"/>
            <a:ext cx="138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Form of data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639B74-327E-2B46-9923-2D65EAC22678}"/>
              </a:ext>
            </a:extLst>
          </p:cNvPr>
          <p:cNvCxnSpPr/>
          <p:nvPr/>
        </p:nvCxnSpPr>
        <p:spPr>
          <a:xfrm>
            <a:off x="10072079" y="2804072"/>
            <a:ext cx="0" cy="143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E15107D-AB6B-3847-A4D8-98B3CC6698A8}"/>
              </a:ext>
            </a:extLst>
          </p:cNvPr>
          <p:cNvCxnSpPr/>
          <p:nvPr/>
        </p:nvCxnSpPr>
        <p:spPr>
          <a:xfrm>
            <a:off x="9648745" y="2948004"/>
            <a:ext cx="12697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9980DAC-E755-B847-8058-0084F0328920}"/>
              </a:ext>
            </a:extLst>
          </p:cNvPr>
          <p:cNvCxnSpPr/>
          <p:nvPr/>
        </p:nvCxnSpPr>
        <p:spPr>
          <a:xfrm>
            <a:off x="9648745" y="2948004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33A3760-83AD-4C41-94B9-AB87C3BA37BF}"/>
              </a:ext>
            </a:extLst>
          </p:cNvPr>
          <p:cNvCxnSpPr/>
          <p:nvPr/>
        </p:nvCxnSpPr>
        <p:spPr>
          <a:xfrm>
            <a:off x="10918516" y="2948004"/>
            <a:ext cx="0" cy="1693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F47BD8E-6BCE-EF44-83F4-CC45D0920909}"/>
              </a:ext>
            </a:extLst>
          </p:cNvPr>
          <p:cNvSpPr txBox="1"/>
          <p:nvPr/>
        </p:nvSpPr>
        <p:spPr>
          <a:xfrm rot="16200000">
            <a:off x="8772561" y="3954183"/>
            <a:ext cx="176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document-based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954407-8858-4242-84B8-72C60B264B47}"/>
              </a:ext>
            </a:extLst>
          </p:cNvPr>
          <p:cNvSpPr txBox="1"/>
          <p:nvPr/>
        </p:nvSpPr>
        <p:spPr>
          <a:xfrm rot="16200000">
            <a:off x="10241859" y="3930671"/>
            <a:ext cx="1353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graph-based</a:t>
            </a:r>
          </a:p>
        </p:txBody>
      </p:sp>
    </p:spTree>
    <p:extLst>
      <p:ext uri="{BB962C8B-B14F-4D97-AF65-F5344CB8AC3E}">
        <p14:creationId xmlns:p14="http://schemas.microsoft.com/office/powerpoint/2010/main" val="1398676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FCC82-163B-5347-8B72-453C02AC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Mini-world (The Universe of </a:t>
            </a:r>
            <a:r>
              <a:rPr lang="en-JP" b="1"/>
              <a:t>Discourse</a:t>
            </a:r>
            <a:r>
              <a:rPr lang="en-JP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51AD9-D4A8-F04C-9127-592BF9501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825625"/>
            <a:ext cx="5997905" cy="4667250"/>
          </a:xfrm>
        </p:spPr>
        <p:txBody>
          <a:bodyPr>
            <a:normAutofit/>
          </a:bodyPr>
          <a:lstStyle/>
          <a:p>
            <a:r>
              <a:rPr lang="en-JP"/>
              <a:t>World is a collection of applications</a:t>
            </a:r>
          </a:p>
          <a:p>
            <a:pPr lvl="1"/>
            <a:r>
              <a:rPr lang="en-JP"/>
              <a:t>Sensor networks</a:t>
            </a:r>
          </a:p>
          <a:p>
            <a:pPr lvl="1"/>
            <a:r>
              <a:rPr lang="en-JP"/>
              <a:t>eCommerce</a:t>
            </a:r>
          </a:p>
          <a:p>
            <a:pPr lvl="1"/>
            <a:r>
              <a:rPr lang="en-JP"/>
              <a:t>Agriculture</a:t>
            </a:r>
          </a:p>
          <a:p>
            <a:pPr lvl="1"/>
            <a:r>
              <a:rPr lang="en-JP"/>
              <a:t>Education</a:t>
            </a:r>
          </a:p>
          <a:p>
            <a:pPr lvl="1"/>
            <a:r>
              <a:rPr lang="en-JP"/>
              <a:t>Transportation</a:t>
            </a:r>
          </a:p>
          <a:p>
            <a:pPr lvl="1"/>
            <a:r>
              <a:rPr lang="en-JP"/>
              <a:t>Banking</a:t>
            </a:r>
          </a:p>
          <a:p>
            <a:pPr lvl="1"/>
            <a:r>
              <a:rPr lang="en-JP"/>
              <a:t>etc</a:t>
            </a:r>
          </a:p>
          <a:p>
            <a:r>
              <a:rPr lang="en-JP"/>
              <a:t>Mini-world represents a specific application that you want to observe/study</a:t>
            </a:r>
          </a:p>
        </p:txBody>
      </p:sp>
      <p:pic>
        <p:nvPicPr>
          <p:cNvPr id="1026" name="Picture 2" descr="World map - Wikipedia">
            <a:extLst>
              <a:ext uri="{FF2B5EF4-FFF2-40B4-BE49-F238E27FC236}">
                <a16:creationId xmlns:a16="http://schemas.microsoft.com/office/drawing/2014/main" id="{5FD552EE-836B-9E4C-87DE-0A49E6808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6" y="2253674"/>
            <a:ext cx="5064453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299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4378-3823-5E4C-B8D0-9449A5463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Examples of Mini-world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59C4D-18EB-854A-B2F0-BF898EA08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36" y="1825625"/>
            <a:ext cx="11141363" cy="4351338"/>
          </a:xfrm>
        </p:spPr>
        <p:txBody>
          <a:bodyPr/>
          <a:lstStyle/>
          <a:p>
            <a:r>
              <a:rPr lang="en-JP"/>
              <a:t>Academic data</a:t>
            </a:r>
          </a:p>
        </p:txBody>
      </p:sp>
      <p:pic>
        <p:nvPicPr>
          <p:cNvPr id="3074" name="Picture 2" descr="Premium Vector | Vector illustration of cartoon students">
            <a:extLst>
              <a:ext uri="{FF2B5EF4-FFF2-40B4-BE49-F238E27FC236}">
                <a16:creationId xmlns:a16="http://schemas.microsoft.com/office/drawing/2014/main" id="{2D04B3BC-3485-0F45-AD3C-55191F015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" y="2551350"/>
            <a:ext cx="5293591" cy="250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3EC42D-E92B-CC4D-8574-189D49B527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538656"/>
              </p:ext>
            </p:extLst>
          </p:nvPr>
        </p:nvGraphicFramePr>
        <p:xfrm>
          <a:off x="6968068" y="2704396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334383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69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AB621-A2D4-8749-92E3-A3102C59C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Abstraction of Mini-world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3BD598-01CA-4649-ADFB-CE0BBCB840CA}"/>
              </a:ext>
            </a:extLst>
          </p:cNvPr>
          <p:cNvSpPr txBox="1"/>
          <p:nvPr/>
        </p:nvSpPr>
        <p:spPr>
          <a:xfrm>
            <a:off x="914400" y="1851645"/>
            <a:ext cx="166103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9900"/>
              <a:t>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4A9463A-4D2D-5940-9B72-830DBA88EEDC}"/>
              </a:ext>
            </a:extLst>
          </p:cNvPr>
          <p:cNvCxnSpPr>
            <a:cxnSpLocks/>
          </p:cNvCxnSpPr>
          <p:nvPr/>
        </p:nvCxnSpPr>
        <p:spPr>
          <a:xfrm>
            <a:off x="2675472" y="3429000"/>
            <a:ext cx="179492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64C329D-A905-B24B-A96F-6E1AB8BCDE47}"/>
              </a:ext>
            </a:extLst>
          </p:cNvPr>
          <p:cNvSpPr txBox="1"/>
          <p:nvPr/>
        </p:nvSpPr>
        <p:spPr>
          <a:xfrm>
            <a:off x="3066477" y="3059668"/>
            <a:ext cx="1018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generate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0A9A34-393C-9F45-B539-5BC35EB61BD5}"/>
              </a:ext>
            </a:extLst>
          </p:cNvPr>
          <p:cNvSpPr txBox="1"/>
          <p:nvPr/>
        </p:nvSpPr>
        <p:spPr>
          <a:xfrm>
            <a:off x="1034473" y="4627418"/>
            <a:ext cx="133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Applications</a:t>
            </a:r>
          </a:p>
        </p:txBody>
      </p:sp>
      <p:pic>
        <p:nvPicPr>
          <p:cNvPr id="4098" name="Picture 2" descr="Request for proposal: IT and Data Management Consultant — PFIP">
            <a:extLst>
              <a:ext uri="{FF2B5EF4-FFF2-40B4-BE49-F238E27FC236}">
                <a16:creationId xmlns:a16="http://schemas.microsoft.com/office/drawing/2014/main" id="{54801741-B2BC-A748-906C-75B79C0E2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574" y="2656569"/>
            <a:ext cx="2222288" cy="154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exter Laboratory Dexter thinking illustration, Cartoon Character  Animation, Dexters Laboratory Background, laboratory, cartoons png | PNGEgg">
            <a:extLst>
              <a:ext uri="{FF2B5EF4-FFF2-40B4-BE49-F238E27FC236}">
                <a16:creationId xmlns:a16="http://schemas.microsoft.com/office/drawing/2014/main" id="{B4140356-3B74-3048-A1A9-57CBB41BD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5382" y="4964257"/>
            <a:ext cx="1458490" cy="152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loud Callout 11">
            <a:extLst>
              <a:ext uri="{FF2B5EF4-FFF2-40B4-BE49-F238E27FC236}">
                <a16:creationId xmlns:a16="http://schemas.microsoft.com/office/drawing/2014/main" id="{8E5CAD13-F76E-CF42-BFFA-24BF7688E982}"/>
              </a:ext>
            </a:extLst>
          </p:cNvPr>
          <p:cNvSpPr/>
          <p:nvPr/>
        </p:nvSpPr>
        <p:spPr>
          <a:xfrm>
            <a:off x="9389334" y="3519055"/>
            <a:ext cx="2553283" cy="1445202"/>
          </a:xfrm>
          <a:prstGeom prst="cloudCallout">
            <a:avLst>
              <a:gd name="adj1" fmla="val -29248"/>
              <a:gd name="adj2" fmla="val 688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/>
              <a:t>How do you store the data?</a:t>
            </a:r>
          </a:p>
        </p:txBody>
      </p:sp>
    </p:spTree>
    <p:extLst>
      <p:ext uri="{BB962C8B-B14F-4D97-AF65-F5344CB8AC3E}">
        <p14:creationId xmlns:p14="http://schemas.microsoft.com/office/powerpoint/2010/main" val="321326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8F14-C517-9541-8662-09E9449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5467" y="2253192"/>
            <a:ext cx="4749800" cy="1325563"/>
          </a:xfrm>
        </p:spPr>
        <p:txBody>
          <a:bodyPr/>
          <a:lstStyle/>
          <a:p>
            <a:r>
              <a:rPr lang="en-JP"/>
              <a:t>Files vs. Database</a:t>
            </a:r>
          </a:p>
        </p:txBody>
      </p:sp>
    </p:spTree>
    <p:extLst>
      <p:ext uri="{BB962C8B-B14F-4D97-AF65-F5344CB8AC3E}">
        <p14:creationId xmlns:p14="http://schemas.microsoft.com/office/powerpoint/2010/main" val="48032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E583F-9C2E-484D-8C35-478B684C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Files vs. Databases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88B74-A331-7545-B6FB-96217DC1EB34}"/>
              </a:ext>
            </a:extLst>
          </p:cNvPr>
          <p:cNvSpPr txBox="1"/>
          <p:nvPr/>
        </p:nvSpPr>
        <p:spPr>
          <a:xfrm>
            <a:off x="914400" y="1851645"/>
            <a:ext cx="166103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9900"/>
              <a:t>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D7166C-41D4-C645-9785-A2AF30770615}"/>
              </a:ext>
            </a:extLst>
          </p:cNvPr>
          <p:cNvCxnSpPr>
            <a:cxnSpLocks/>
          </p:cNvCxnSpPr>
          <p:nvPr/>
        </p:nvCxnSpPr>
        <p:spPr>
          <a:xfrm>
            <a:off x="2675472" y="3429000"/>
            <a:ext cx="179492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6D9AFC6-EE4F-F646-926A-B0A68EE43353}"/>
              </a:ext>
            </a:extLst>
          </p:cNvPr>
          <p:cNvSpPr txBox="1"/>
          <p:nvPr/>
        </p:nvSpPr>
        <p:spPr>
          <a:xfrm>
            <a:off x="3066477" y="3059668"/>
            <a:ext cx="1018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generate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8F51DA-107A-0449-ACF1-476A7ECAF3F8}"/>
              </a:ext>
            </a:extLst>
          </p:cNvPr>
          <p:cNvSpPr txBox="1"/>
          <p:nvPr/>
        </p:nvSpPr>
        <p:spPr>
          <a:xfrm>
            <a:off x="1034473" y="4627418"/>
            <a:ext cx="133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Applications</a:t>
            </a:r>
          </a:p>
        </p:txBody>
      </p:sp>
      <p:pic>
        <p:nvPicPr>
          <p:cNvPr id="13" name="Picture 2" descr="Request for proposal: IT and Data Management Consultant — PFIP">
            <a:extLst>
              <a:ext uri="{FF2B5EF4-FFF2-40B4-BE49-F238E27FC236}">
                <a16:creationId xmlns:a16="http://schemas.microsoft.com/office/drawing/2014/main" id="{0D0ACCB0-FD52-4240-BE6D-4C60108D9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574" y="2656569"/>
            <a:ext cx="2222288" cy="1544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6484A6E-4F3D-FE47-8791-4D3AF597E59B}"/>
              </a:ext>
            </a:extLst>
          </p:cNvPr>
          <p:cNvCxnSpPr>
            <a:cxnSpLocks/>
          </p:cNvCxnSpPr>
          <p:nvPr/>
        </p:nvCxnSpPr>
        <p:spPr>
          <a:xfrm>
            <a:off x="6908806" y="3429000"/>
            <a:ext cx="105195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D18CED6-0159-514F-99D7-D64C02EB4DD5}"/>
              </a:ext>
            </a:extLst>
          </p:cNvPr>
          <p:cNvSpPr txBox="1"/>
          <p:nvPr/>
        </p:nvSpPr>
        <p:spPr>
          <a:xfrm>
            <a:off x="7051036" y="3071336"/>
            <a:ext cx="66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store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88DADC7-7B24-C24D-8873-81D02ED17FBA}"/>
              </a:ext>
            </a:extLst>
          </p:cNvPr>
          <p:cNvCxnSpPr/>
          <p:nvPr/>
        </p:nvCxnSpPr>
        <p:spPr>
          <a:xfrm>
            <a:off x="7960761" y="1976582"/>
            <a:ext cx="0" cy="283550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FFF782-84A2-2D44-8A6A-9A7F4F37B065}"/>
              </a:ext>
            </a:extLst>
          </p:cNvPr>
          <p:cNvCxnSpPr/>
          <p:nvPr/>
        </p:nvCxnSpPr>
        <p:spPr>
          <a:xfrm>
            <a:off x="7960761" y="1976582"/>
            <a:ext cx="76760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C9C5D95-13B8-7447-B86F-908F441E02FA}"/>
              </a:ext>
            </a:extLst>
          </p:cNvPr>
          <p:cNvCxnSpPr/>
          <p:nvPr/>
        </p:nvCxnSpPr>
        <p:spPr>
          <a:xfrm>
            <a:off x="7960761" y="4812084"/>
            <a:ext cx="76760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F948B55-D7E0-9344-B5CE-4D772F3419FB}"/>
              </a:ext>
            </a:extLst>
          </p:cNvPr>
          <p:cNvSpPr txBox="1"/>
          <p:nvPr/>
        </p:nvSpPr>
        <p:spPr>
          <a:xfrm>
            <a:off x="8748937" y="179191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Files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25F5D7-8BCF-E743-A9C2-3C0E3F2D8DDD}"/>
              </a:ext>
            </a:extLst>
          </p:cNvPr>
          <p:cNvSpPr txBox="1"/>
          <p:nvPr/>
        </p:nvSpPr>
        <p:spPr>
          <a:xfrm>
            <a:off x="8748937" y="4627418"/>
            <a:ext cx="114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Databases</a:t>
            </a:r>
          </a:p>
        </p:txBody>
      </p:sp>
      <p:sp>
        <p:nvSpPr>
          <p:cNvPr id="24" name="Multidocument 23">
            <a:extLst>
              <a:ext uri="{FF2B5EF4-FFF2-40B4-BE49-F238E27FC236}">
                <a16:creationId xmlns:a16="http://schemas.microsoft.com/office/drawing/2014/main" id="{821D9F41-B2AC-9243-8F27-CEB8CEA91F39}"/>
              </a:ext>
            </a:extLst>
          </p:cNvPr>
          <p:cNvSpPr/>
          <p:nvPr/>
        </p:nvSpPr>
        <p:spPr>
          <a:xfrm>
            <a:off x="10138559" y="1472169"/>
            <a:ext cx="1060704" cy="75895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10514028-7FDB-D54C-8DB9-E713DDF51BF3}"/>
              </a:ext>
            </a:extLst>
          </p:cNvPr>
          <p:cNvSpPr/>
          <p:nvPr/>
        </p:nvSpPr>
        <p:spPr>
          <a:xfrm>
            <a:off x="10138559" y="4447247"/>
            <a:ext cx="1060704" cy="72967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4BEE977-C269-4742-8BC8-60B1A6ECEC08}"/>
              </a:ext>
            </a:extLst>
          </p:cNvPr>
          <p:cNvCxnSpPr/>
          <p:nvPr/>
        </p:nvCxnSpPr>
        <p:spPr>
          <a:xfrm>
            <a:off x="9185680" y="5282827"/>
            <a:ext cx="0" cy="44334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4681F72-EB6B-1346-85CB-DE980D2C0A3C}"/>
              </a:ext>
            </a:extLst>
          </p:cNvPr>
          <p:cNvSpPr txBox="1"/>
          <p:nvPr/>
        </p:nvSpPr>
        <p:spPr>
          <a:xfrm>
            <a:off x="9185680" y="5319833"/>
            <a:ext cx="2320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internally store data as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C3B630-E39E-F540-9DA1-E716D172B545}"/>
              </a:ext>
            </a:extLst>
          </p:cNvPr>
          <p:cNvSpPr txBox="1"/>
          <p:nvPr/>
        </p:nvSpPr>
        <p:spPr>
          <a:xfrm>
            <a:off x="8485007" y="5866048"/>
            <a:ext cx="1401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       Files</a:t>
            </a:r>
          </a:p>
          <a:p>
            <a:r>
              <a:rPr lang="en-JP"/>
              <a:t>(special files)</a:t>
            </a:r>
          </a:p>
        </p:txBody>
      </p:sp>
      <p:sp>
        <p:nvSpPr>
          <p:cNvPr id="30" name="Multidocument 29">
            <a:extLst>
              <a:ext uri="{FF2B5EF4-FFF2-40B4-BE49-F238E27FC236}">
                <a16:creationId xmlns:a16="http://schemas.microsoft.com/office/drawing/2014/main" id="{B8D5030A-A198-5E4D-A7F7-DE891D00F337}"/>
              </a:ext>
            </a:extLst>
          </p:cNvPr>
          <p:cNvSpPr/>
          <p:nvPr/>
        </p:nvSpPr>
        <p:spPr>
          <a:xfrm>
            <a:off x="10371589" y="5753427"/>
            <a:ext cx="1060704" cy="758952"/>
          </a:xfrm>
          <a:prstGeom prst="flowChartMultidocumen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pic>
        <p:nvPicPr>
          <p:cNvPr id="33" name="Picture 4" descr="Dexter Laboratory Dexter thinking illustration, Cartoon Character  Animation, Dexters Laboratory Background, laboratory, cartoons png | PNGEgg">
            <a:extLst>
              <a:ext uri="{FF2B5EF4-FFF2-40B4-BE49-F238E27FC236}">
                <a16:creationId xmlns:a16="http://schemas.microsoft.com/office/drawing/2014/main" id="{756B7CFE-B486-3A46-8862-19DD7C0B1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86724" y="5310494"/>
            <a:ext cx="1009925" cy="152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Oval Callout 30">
            <a:extLst>
              <a:ext uri="{FF2B5EF4-FFF2-40B4-BE49-F238E27FC236}">
                <a16:creationId xmlns:a16="http://schemas.microsoft.com/office/drawing/2014/main" id="{43966BAF-E1AF-A14D-A5A1-A3310356179E}"/>
              </a:ext>
            </a:extLst>
          </p:cNvPr>
          <p:cNvSpPr/>
          <p:nvPr/>
        </p:nvSpPr>
        <p:spPr>
          <a:xfrm>
            <a:off x="6779220" y="4831213"/>
            <a:ext cx="1311126" cy="612648"/>
          </a:xfrm>
          <a:prstGeom prst="wedgeEllipseCallout">
            <a:avLst>
              <a:gd name="adj1" fmla="val -38235"/>
              <a:gd name="adj2" fmla="val 70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1200"/>
              <a:t>special files! how?</a:t>
            </a:r>
          </a:p>
        </p:txBody>
      </p:sp>
    </p:spTree>
    <p:extLst>
      <p:ext uri="{BB962C8B-B14F-4D97-AF65-F5344CB8AC3E}">
        <p14:creationId xmlns:p14="http://schemas.microsoft.com/office/powerpoint/2010/main" val="38593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2" grpId="0"/>
      <p:bldP spid="23" grpId="0"/>
      <p:bldP spid="24" grpId="0" animBg="1"/>
      <p:bldP spid="25" grpId="0" animBg="1"/>
      <p:bldP spid="28" grpId="0"/>
      <p:bldP spid="29" grpId="0"/>
      <p:bldP spid="30" grpId="0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EE671-D7B7-2449-8B17-F23F384EE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Files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0BB6016-4889-1141-903C-22928591B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180238"/>
              </p:ext>
            </p:extLst>
          </p:nvPr>
        </p:nvGraphicFramePr>
        <p:xfrm>
          <a:off x="437959" y="2778287"/>
          <a:ext cx="43857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848">
                  <a:extLst>
                    <a:ext uri="{9D8B030D-6E8A-4147-A177-3AD203B41FA5}">
                      <a16:colId xmlns:a16="http://schemas.microsoft.com/office/drawing/2014/main" val="1169785787"/>
                    </a:ext>
                  </a:extLst>
                </a:gridCol>
                <a:gridCol w="1556353">
                  <a:extLst>
                    <a:ext uri="{9D8B030D-6E8A-4147-A177-3AD203B41FA5}">
                      <a16:colId xmlns:a16="http://schemas.microsoft.com/office/drawing/2014/main" val="3449309764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198002619"/>
                    </a:ext>
                  </a:extLst>
                </a:gridCol>
                <a:gridCol w="1286930">
                  <a:extLst>
                    <a:ext uri="{9D8B030D-6E8A-4147-A177-3AD203B41FA5}">
                      <a16:colId xmlns:a16="http://schemas.microsoft.com/office/drawing/2014/main" val="3093231159"/>
                    </a:ext>
                  </a:extLst>
                </a:gridCol>
              </a:tblGrid>
              <a:tr h="334383">
                <a:tc>
                  <a:txBody>
                    <a:bodyPr/>
                    <a:lstStyle/>
                    <a:p>
                      <a:r>
                        <a:rPr lang="en-US"/>
                        <a:t>SID</a:t>
                      </a:r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2455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482324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Suzuki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Chiba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64681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Fukushima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97820"/>
                  </a:ext>
                </a:extLst>
              </a:tr>
              <a:tr h="334383">
                <a:tc>
                  <a:txBody>
                    <a:bodyPr/>
                    <a:lstStyle/>
                    <a:p>
                      <a:r>
                        <a:rPr lang="en-JP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Tanaka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/>
                        <a:t>Aizu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716317"/>
                  </a:ext>
                </a:extLst>
              </a:tr>
              <a:tr h="334383">
                <a:tc gridSpan="4">
                  <a:txBody>
                    <a:bodyPr/>
                    <a:lstStyle/>
                    <a:p>
                      <a:r>
                        <a:rPr lang="en-JP"/>
                        <a:t>…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867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C53B1C4-104E-8D45-B756-AAB7E767F861}"/>
              </a:ext>
            </a:extLst>
          </p:cNvPr>
          <p:cNvSpPr txBox="1"/>
          <p:nvPr/>
        </p:nvSpPr>
        <p:spPr>
          <a:xfrm>
            <a:off x="6169891" y="1865155"/>
            <a:ext cx="5454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Assume this table is a Comma Seperated Value (CSV) file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D75DE-52CF-8D46-B18B-30A16C1714B4}"/>
              </a:ext>
            </a:extLst>
          </p:cNvPr>
          <p:cNvSpPr txBox="1"/>
          <p:nvPr/>
        </p:nvSpPr>
        <p:spPr>
          <a:xfrm>
            <a:off x="6280728" y="2778287"/>
            <a:ext cx="54543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/>
              <a:t>Find the details of the student whose name is “Tanaka”?</a:t>
            </a:r>
          </a:p>
          <a:p>
            <a:endParaRPr lang="en-JP"/>
          </a:p>
          <a:p>
            <a:r>
              <a:rPr lang="en-JP"/>
              <a:t>Our algorithm will be as follows:</a:t>
            </a:r>
          </a:p>
          <a:p>
            <a:endParaRPr lang="en-JP"/>
          </a:p>
          <a:p>
            <a:r>
              <a:rPr lang="en-JP"/>
              <a:t>1. start from the first row</a:t>
            </a:r>
          </a:p>
          <a:p>
            <a:r>
              <a:rPr lang="en-JP"/>
              <a:t>2. if the name exists in the row</a:t>
            </a:r>
          </a:p>
          <a:p>
            <a:r>
              <a:rPr lang="en-JP"/>
              <a:t>             print the row and quit</a:t>
            </a:r>
          </a:p>
          <a:p>
            <a:r>
              <a:rPr lang="en-JP"/>
              <a:t>     else</a:t>
            </a:r>
          </a:p>
          <a:p>
            <a:r>
              <a:rPr lang="en-JP"/>
              <a:t>             move to next row and repeat step 2.</a:t>
            </a:r>
          </a:p>
          <a:p>
            <a:r>
              <a:rPr lang="en-JP"/>
              <a:t>3. Quit after reaching EoF (End of File)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0BF049-73EF-6D48-99FC-D0FA93B72D09}"/>
              </a:ext>
            </a:extLst>
          </p:cNvPr>
          <p:cNvSpPr txBox="1"/>
          <p:nvPr/>
        </p:nvSpPr>
        <p:spPr>
          <a:xfrm>
            <a:off x="5578764" y="6059055"/>
            <a:ext cx="5059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>
                <a:solidFill>
                  <a:srgbClr val="FF0000"/>
                </a:solidFill>
              </a:rPr>
              <a:t>Problem: Costly operation</a:t>
            </a:r>
          </a:p>
          <a:p>
            <a:r>
              <a:rPr lang="en-JP" b="1">
                <a:solidFill>
                  <a:srgbClr val="FF0000"/>
                </a:solidFill>
              </a:rPr>
              <a:t>                  Cannot be performed on millions of rows</a:t>
            </a:r>
          </a:p>
        </p:txBody>
      </p:sp>
    </p:spTree>
    <p:extLst>
      <p:ext uri="{BB962C8B-B14F-4D97-AF65-F5344CB8AC3E}">
        <p14:creationId xmlns:p14="http://schemas.microsoft.com/office/powerpoint/2010/main" val="2902615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1179</Words>
  <Application>Microsoft Macintosh PowerPoint</Application>
  <PresentationFormat>Widescreen</PresentationFormat>
  <Paragraphs>536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Introduction to Databases</vt:lpstr>
      <vt:lpstr>Outline</vt:lpstr>
      <vt:lpstr>Mini-World</vt:lpstr>
      <vt:lpstr>Mini-world (The Universe of Discourse)</vt:lpstr>
      <vt:lpstr>Examples of Mini-world</vt:lpstr>
      <vt:lpstr>Abstraction of Mini-world</vt:lpstr>
      <vt:lpstr>Files vs. Database</vt:lpstr>
      <vt:lpstr>Files vs. Databases</vt:lpstr>
      <vt:lpstr>Files</vt:lpstr>
      <vt:lpstr>Databases</vt:lpstr>
      <vt:lpstr>Data, Database, and Database Management System?</vt:lpstr>
      <vt:lpstr>What is a data?</vt:lpstr>
      <vt:lpstr>What is a database management system?</vt:lpstr>
      <vt:lpstr>PowerPoint Presentation</vt:lpstr>
      <vt:lpstr>AA (Actors and Advantages)</vt:lpstr>
      <vt:lpstr>Actors in DBMS</vt:lpstr>
      <vt:lpstr>Advantages of DBMS</vt:lpstr>
      <vt:lpstr>Advantages of DBMS</vt:lpstr>
      <vt:lpstr>Advantages of DBMS</vt:lpstr>
      <vt:lpstr>Advantages of DBMS</vt:lpstr>
      <vt:lpstr>Advantages of DBMS</vt:lpstr>
      <vt:lpstr>Data Models, Schemas, and Instances</vt:lpstr>
      <vt:lpstr>Data Abstraction</vt:lpstr>
      <vt:lpstr>Data Model</vt:lpstr>
      <vt:lpstr>Schema</vt:lpstr>
      <vt:lpstr>Instance of the Database</vt:lpstr>
      <vt:lpstr>Architecture of the Database</vt:lpstr>
      <vt:lpstr>Three Schema Architecture</vt:lpstr>
      <vt:lpstr>PowerPoint Presentation</vt:lpstr>
      <vt:lpstr>Centralized and Client-Server Architecture of DBMS</vt:lpstr>
      <vt:lpstr>Centralized architecture</vt:lpstr>
      <vt:lpstr>Two-Tier architecture</vt:lpstr>
      <vt:lpstr>Three-Tier architecture</vt:lpstr>
      <vt:lpstr>Classification of Database Systems</vt:lpstr>
      <vt:lpstr>Classification of Databases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Databases</dc:title>
  <dc:creator>Uday Kiran Rage</dc:creator>
  <cp:lastModifiedBy>Uday Kiran Rage</cp:lastModifiedBy>
  <cp:revision>7</cp:revision>
  <dcterms:created xsi:type="dcterms:W3CDTF">2021-06-08T00:31:45Z</dcterms:created>
  <dcterms:modified xsi:type="dcterms:W3CDTF">2023-05-15T04:37:54Z</dcterms:modified>
</cp:coreProperties>
</file>

<file path=docProps/thumbnail.jpeg>
</file>